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3120" r:id="rId4"/>
    <p:sldId id="284" r:id="rId5"/>
    <p:sldId id="3125" r:id="rId6"/>
    <p:sldId id="3126" r:id="rId7"/>
    <p:sldId id="3127" r:id="rId8"/>
    <p:sldId id="3128" r:id="rId9"/>
    <p:sldId id="3129" r:id="rId10"/>
    <p:sldId id="3130" r:id="rId11"/>
    <p:sldId id="3132" r:id="rId12"/>
    <p:sldId id="3131" r:id="rId13"/>
    <p:sldId id="3133" r:id="rId14"/>
    <p:sldId id="3134" r:id="rId15"/>
    <p:sldId id="280" r:id="rId16"/>
    <p:sldId id="3136" r:id="rId17"/>
    <p:sldId id="3137" r:id="rId18"/>
    <p:sldId id="3138" r:id="rId19"/>
    <p:sldId id="3142" r:id="rId20"/>
    <p:sldId id="3139" r:id="rId21"/>
    <p:sldId id="3140" r:id="rId22"/>
    <p:sldId id="3141" r:id="rId23"/>
    <p:sldId id="287" r:id="rId24"/>
    <p:sldId id="3124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E161166-B69E-4941-BFD3-5D76685DBA54}">
          <p14:sldIdLst>
            <p14:sldId id="256"/>
            <p14:sldId id="258"/>
            <p14:sldId id="3120"/>
            <p14:sldId id="284"/>
          </p14:sldIdLst>
        </p14:section>
        <p14:section name="无标题节" id="{6258E7AE-0924-4841-9143-720E70093CE3}">
          <p14:sldIdLst>
            <p14:sldId id="3125"/>
            <p14:sldId id="3126"/>
            <p14:sldId id="3127"/>
            <p14:sldId id="3128"/>
            <p14:sldId id="3129"/>
            <p14:sldId id="3130"/>
            <p14:sldId id="3132"/>
            <p14:sldId id="3131"/>
            <p14:sldId id="3133"/>
            <p14:sldId id="3134"/>
            <p14:sldId id="280"/>
            <p14:sldId id="3136"/>
            <p14:sldId id="3137"/>
            <p14:sldId id="3138"/>
            <p14:sldId id="3142"/>
            <p14:sldId id="3139"/>
            <p14:sldId id="3140"/>
            <p14:sldId id="3141"/>
            <p14:sldId id="287"/>
            <p14:sldId id="312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AFEF"/>
    <a:srgbClr val="0D96E1"/>
    <a:srgbClr val="E6E6E6"/>
    <a:srgbClr val="124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534" autoAdjust="0"/>
    <p:restoredTop sz="94660"/>
  </p:normalViewPr>
  <p:slideViewPr>
    <p:cSldViewPr snapToGrid="0">
      <p:cViewPr varScale="1">
        <p:scale>
          <a:sx n="86" d="100"/>
          <a:sy n="86" d="100"/>
        </p:scale>
        <p:origin x="259" y="1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828C0-4495-4689-9C13-D53DB56E1F68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EC5B6C-F839-4DDB-8CE2-52F5606BB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438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67463C-8722-4C40-8B09-EF33D7DE5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1537475-4F9A-45E7-9DE2-97E7E46877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E1084B-B476-40F3-9BB6-7D5DAC821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A973-DA2B-4BAA-9CFF-5DD7E4F7A5C7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A28A091-4E0F-4904-BFDA-D2CEA3568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AAD250-B945-4295-9D6C-6223A1B91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F9E60-6B2A-4B01-B0C9-F26E235B2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67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65B40A1-F478-46E8-AD0D-EB2E358B0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A973-DA2B-4BAA-9CFF-5DD7E4F7A5C7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D690104-D2B6-449F-82DA-AA2A59918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A65BC0D-74C0-491C-8154-A407DE53C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F9E60-6B2A-4B01-B0C9-F26E235B2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7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1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82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A5ECFFC-14DF-426D-89CA-40A7A22DF3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650" y="1185397"/>
            <a:ext cx="6858000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4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059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7C9E24A-7E24-482F-B073-3DA721A212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33"/>
          <a:stretch/>
        </p:blipFill>
        <p:spPr>
          <a:xfrm>
            <a:off x="-729357" y="-180478"/>
            <a:ext cx="8102568" cy="7038478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4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5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1D10C506-B53B-4C06-98DE-523AD3567A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027644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4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44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9A157C2-2BB7-4FF4-96FC-B9E4A32A06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01"/>
          <a:stretch/>
        </p:blipFill>
        <p:spPr>
          <a:xfrm rot="20936608">
            <a:off x="5319675" y="23483"/>
            <a:ext cx="7492964" cy="6811033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4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90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4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519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06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668A9CD-00B5-4BA8-A7AA-A6DB0004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A61BA2-1069-4FCF-8129-B523451FA6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D58E00-DA88-4FC3-9062-D12F6764AD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6CA973-DA2B-4BAA-9CFF-5DD7E4F7A5C7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D4EE46-AB8F-4498-936B-5A9E2D20A7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5898BB-2F5C-4FB6-AA18-40CDD32704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F9E60-6B2A-4B01-B0C9-F26E235B2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897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61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E0F251F2-8D81-41D7-9D9E-4DADD507DF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215" y="0"/>
            <a:ext cx="4571570" cy="6858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2C6EAFD8-2352-49D0-B59C-3745BB1154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2683062" y="-2653441"/>
            <a:ext cx="6858000" cy="12192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B0CD502D-DC99-4EA8-9B01-172DC5CD572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5" b="3889"/>
          <a:stretch/>
        </p:blipFill>
        <p:spPr>
          <a:xfrm>
            <a:off x="0" y="266700"/>
            <a:ext cx="4445208" cy="65913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52C01913-98BD-4115-AB30-2813F7544F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C8C63BED-D2E0-4BBA-9B40-1F3B9120DC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0" y="5349610"/>
            <a:ext cx="1587189" cy="149483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9A3AD242-6392-494E-9FC2-21EAF4A64B8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5"/>
          <a:stretch/>
        </p:blipFill>
        <p:spPr>
          <a:xfrm>
            <a:off x="-1" y="668283"/>
            <a:ext cx="6432203" cy="5846817"/>
          </a:xfrm>
          <a:prstGeom prst="rect">
            <a:avLst/>
          </a:prstGeom>
        </p:spPr>
      </p:pic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163573A5-D2A8-4007-BF8B-F995FB4F38A1}"/>
              </a:ext>
            </a:extLst>
          </p:cNvPr>
          <p:cNvCxnSpPr>
            <a:cxnSpLocks/>
          </p:cNvCxnSpPr>
          <p:nvPr/>
        </p:nvCxnSpPr>
        <p:spPr>
          <a:xfrm>
            <a:off x="7111449" y="1848265"/>
            <a:ext cx="0" cy="15942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7">
            <a:extLst>
              <a:ext uri="{FF2B5EF4-FFF2-40B4-BE49-F238E27FC236}">
                <a16:creationId xmlns:a16="http://schemas.microsoft.com/office/drawing/2014/main" id="{DDD7ABCC-10B2-4CA6-AE7D-A7255F60A43E}"/>
              </a:ext>
            </a:extLst>
          </p:cNvPr>
          <p:cNvSpPr txBox="1"/>
          <p:nvPr/>
        </p:nvSpPr>
        <p:spPr>
          <a:xfrm>
            <a:off x="5548109" y="3552061"/>
            <a:ext cx="5952807" cy="949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Leelawadee UI Semilight" panose="020B0402040204020203" pitchFamily="34" charset="-34"/>
                <a:sym typeface="字魂59号-创粗黑" panose="00000500000000000000" pitchFamily="2" charset="-122"/>
              </a:rPr>
              <a:t>数据的录入与抽样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4F5EC41-BE27-9D41-5BA8-E193A4B2B562}"/>
              </a:ext>
            </a:extLst>
          </p:cNvPr>
          <p:cNvSpPr txBox="1"/>
          <p:nvPr/>
        </p:nvSpPr>
        <p:spPr>
          <a:xfrm>
            <a:off x="7507580" y="1859389"/>
            <a:ext cx="48139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项目一</a:t>
            </a:r>
          </a:p>
        </p:txBody>
      </p:sp>
    </p:spTree>
    <p:extLst>
      <p:ext uri="{BB962C8B-B14F-4D97-AF65-F5344CB8AC3E}">
        <p14:creationId xmlns:p14="http://schemas.microsoft.com/office/powerpoint/2010/main" val="141532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779A6FB1-2444-FF3B-FA93-EB02A3C356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068" y="1243770"/>
            <a:ext cx="4844341" cy="495326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C416172-AB84-DFBF-3580-743BAD27EC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44883" y="219293"/>
            <a:ext cx="58272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数据的录入与随机抽样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8308044" y="1472891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6812477" y="2057666"/>
            <a:ext cx="4951130" cy="4437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5.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打开“数据分析”对话框，执行</a:t>
            </a:r>
            <a:r>
              <a:rPr lang="zh-CN" altLang="en-US" sz="24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“抽样”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命令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6.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打开“抽样”对话框，在 “输入区域”中指定所有产品编号所在区域，点选“随机”单选按钮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样本数输入为“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”，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指定输出区域为</a:t>
            </a:r>
            <a:r>
              <a:rPr lang="zh-CN" altLang="en-US" sz="24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“＄Ｇ＄</a:t>
            </a:r>
            <a:r>
              <a:rPr lang="en-US" altLang="zh-CN" sz="24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，并单击“确定”按钮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86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882A78B-7346-66A4-2A82-5D22E8978E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2" y="2770088"/>
            <a:ext cx="6594381" cy="263154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C416172-AB84-DFBF-3580-743BAD27EC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44883" y="219293"/>
            <a:ext cx="58272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数据的录入与随机抽样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8308044" y="1472891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7029098" y="2918506"/>
            <a:ext cx="4951130" cy="2221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7.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打开“设置单元格格式”对话框，把抽样数据设置为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位。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8.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完成抽样后，执行“数据→排序和筛选→高级”命令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436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7E62938-87D2-B0D5-CFB2-6C39F08183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440" y="1302643"/>
            <a:ext cx="3693082" cy="483950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C416172-AB84-DFBF-3580-743BAD27EC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44883" y="219293"/>
            <a:ext cx="58272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数据的录入与随机抽样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8308044" y="1472891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6680970" y="2342227"/>
            <a:ext cx="4951130" cy="3329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9.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打开“高级筛选”对话框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“列表区域”设置为抽样的结果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“复制到”设置为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H2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单元格，点选 “将筛选结果复制到其他位置”单选按钮，勾选“选择不重复的记录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复选。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158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AECD73F-E75B-1534-70DE-10648D8125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313" y="2570507"/>
            <a:ext cx="9835877" cy="348682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C416172-AB84-DFBF-3580-743BAD27EC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44883" y="219293"/>
            <a:ext cx="58272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数据的录入与随机抽样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583421" y="1542550"/>
            <a:ext cx="10484746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10.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完成不重复高级筛选后，在 ＄Ｈ＄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得到一列不重复的抽样结果。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21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302185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6742999" y="1896626"/>
            <a:ext cx="4815090" cy="2811118"/>
            <a:chOff x="2205636" y="1189686"/>
            <a:chExt cx="4215117" cy="281111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2205636" y="1189686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任务三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2620671" y="3292918"/>
              <a:ext cx="3646771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数据的周期抽样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CB9B2456-1334-87FB-57B6-6589F5B804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695" y="-1153788"/>
            <a:ext cx="8167315" cy="816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07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3_1_1">
            <a:extLst>
              <a:ext uri="{FF2B5EF4-FFF2-40B4-BE49-F238E27FC236}">
                <a16:creationId xmlns:a16="http://schemas.microsoft.com/office/drawing/2014/main" id="{9C48E522-95C8-42C6-A384-068F361EACC1}"/>
              </a:ext>
            </a:extLst>
          </p:cNvPr>
          <p:cNvSpPr/>
          <p:nvPr/>
        </p:nvSpPr>
        <p:spPr>
          <a:xfrm>
            <a:off x="6848574" y="369031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数据的周期抽样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36F08B-C298-7094-6606-B1FDB6E9CE50}"/>
              </a:ext>
            </a:extLst>
          </p:cNvPr>
          <p:cNvSpPr txBox="1"/>
          <p:nvPr/>
        </p:nvSpPr>
        <p:spPr>
          <a:xfrm>
            <a:off x="2025050" y="1355115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914378-A0A7-4CD1-1554-71B371CA7AB2}"/>
              </a:ext>
            </a:extLst>
          </p:cNvPr>
          <p:cNvSpPr txBox="1"/>
          <p:nvPr/>
        </p:nvSpPr>
        <p:spPr>
          <a:xfrm>
            <a:off x="771681" y="2144391"/>
            <a:ext cx="5988113" cy="2591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1.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打开“周期抽样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xlsx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”文件，执行 “数据→分析→数据分析”命令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2.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打开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“数据分析”对话框，选择“抽样” 选项，单击“确定” 按钮。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7A0AA0C6-A0E4-0FCC-347B-975DDFAF6E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9340" y="1596710"/>
            <a:ext cx="5274847" cy="4621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4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3_1_1">
            <a:extLst>
              <a:ext uri="{FF2B5EF4-FFF2-40B4-BE49-F238E27FC236}">
                <a16:creationId xmlns:a16="http://schemas.microsoft.com/office/drawing/2014/main" id="{9C48E522-95C8-42C6-A384-068F361EACC1}"/>
              </a:ext>
            </a:extLst>
          </p:cNvPr>
          <p:cNvSpPr/>
          <p:nvPr/>
        </p:nvSpPr>
        <p:spPr>
          <a:xfrm>
            <a:off x="6848574" y="369031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数据的周期抽样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36F08B-C298-7094-6606-B1FDB6E9CE50}"/>
              </a:ext>
            </a:extLst>
          </p:cNvPr>
          <p:cNvSpPr txBox="1"/>
          <p:nvPr/>
        </p:nvSpPr>
        <p:spPr>
          <a:xfrm>
            <a:off x="2025050" y="1355115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914378-A0A7-4CD1-1554-71B371CA7AB2}"/>
              </a:ext>
            </a:extLst>
          </p:cNvPr>
          <p:cNvSpPr txBox="1"/>
          <p:nvPr/>
        </p:nvSpPr>
        <p:spPr>
          <a:xfrm>
            <a:off x="425670" y="3294402"/>
            <a:ext cx="558922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3.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打开“抽样”对话框，输入区域为“＄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＄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1: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＄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＄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26”,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抽样方法周期间隔为“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输出区域为“＄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＄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”,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所示，抽样方法周期间隔为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的结果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320F55E-FFEC-69D4-7259-53626734FD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6712" y="1515817"/>
            <a:ext cx="4736530" cy="300740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E8C063D-66A7-1A70-E0E0-89DB5FCFA0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9803" y="3448449"/>
            <a:ext cx="2930870" cy="2930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30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291256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189925" y="1390075"/>
            <a:ext cx="5017409" cy="2962847"/>
            <a:chOff x="-4251465" y="555798"/>
            <a:chExt cx="4215117" cy="2962847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-4251465" y="555798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任务四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-4251465" y="2810759"/>
              <a:ext cx="3978396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数据的批量抽样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A6880EA-7D84-9718-2213-A30E00176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595" y="380994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749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5" y="-19184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121807" y="190781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数据的批量抽样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1312440" y="1304596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544608" y="2631415"/>
            <a:ext cx="5743212" cy="2221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）打开“随机抽样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.xlsx”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文件，执行“数据→分析→数据分析”命令。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）打开“数据分析”对话框，选择“抽样”选项。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E816D516-5674-4FC2-B6A2-03AE875D03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5807" y="1942309"/>
            <a:ext cx="5273675" cy="44900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202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5" y="-19184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121807" y="190781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数据的批量抽样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8308044" y="1472891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6082666" y="2453880"/>
            <a:ext cx="5565201" cy="3329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3.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打开“抽样”对话框，点选“随机”单选按钮，样本数为“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”，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抽样的输入区域选择待检产品编号所在区域“＄Ａ＄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2: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＄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＄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”，输出区域填“＄Ｇ＄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”，单击“确定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按钮，得到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个产品编号。</a:t>
            </a:r>
            <a:endParaRPr lang="en-US" altLang="zh-CN" sz="32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B5DABDEF-C71E-7023-AAE0-72470C206C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608" y="1356719"/>
            <a:ext cx="3844046" cy="396823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C8AEC9B-82FD-7F67-6232-DF6686971A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8620" y="4421233"/>
            <a:ext cx="3326434" cy="180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274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34896C3D-F532-487E-97F9-EA39C783BE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AEA67505-0C3F-454C-AE89-F2DEFA2B36AB}"/>
              </a:ext>
            </a:extLst>
          </p:cNvPr>
          <p:cNvSpPr/>
          <p:nvPr/>
        </p:nvSpPr>
        <p:spPr>
          <a:xfrm rot="20471840">
            <a:off x="6717334" y="1734133"/>
            <a:ext cx="4129698" cy="5850248"/>
          </a:xfrm>
          <a:prstGeom prst="roundRect">
            <a:avLst/>
          </a:prstGeom>
          <a:solidFill>
            <a:schemeClr val="bg1"/>
          </a:solidFill>
          <a:ln w="127000">
            <a:gradFill>
              <a:gsLst>
                <a:gs pos="0">
                  <a:srgbClr val="15AFEF"/>
                </a:gs>
                <a:gs pos="100000">
                  <a:srgbClr val="0D96E1"/>
                </a:gs>
              </a:gsLst>
              <a:lin ang="5400000" scaled="1"/>
            </a:gradFill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07C9F18-B620-44A0-8275-11D6FC316215}"/>
              </a:ext>
            </a:extLst>
          </p:cNvPr>
          <p:cNvGrpSpPr/>
          <p:nvPr/>
        </p:nvGrpSpPr>
        <p:grpSpPr>
          <a:xfrm>
            <a:off x="1069069" y="2068050"/>
            <a:ext cx="3716415" cy="508000"/>
            <a:chOff x="1740257" y="3330222"/>
            <a:chExt cx="3716415" cy="50800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6B95BEC-9902-494A-AFC1-CF54C1DE8048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1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7CD52F2-87E2-4831-B04B-BACFCC867120}"/>
                </a:ext>
              </a:extLst>
            </p:cNvPr>
            <p:cNvSpPr txBox="1"/>
            <p:nvPr/>
          </p:nvSpPr>
          <p:spPr>
            <a:xfrm>
              <a:off x="2494964" y="3375770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任务一  数据分析工具的加载</a:t>
              </a:r>
            </a:p>
          </p:txBody>
        </p:sp>
      </p:grpSp>
      <p:sp>
        <p:nvSpPr>
          <p:cNvPr id="33" name="TextBox 5">
            <a:extLst>
              <a:ext uri="{FF2B5EF4-FFF2-40B4-BE49-F238E27FC236}">
                <a16:creationId xmlns:a16="http://schemas.microsoft.com/office/drawing/2014/main" id="{3E64DC59-FB15-4F21-B81E-A68C8873A0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239" y="906165"/>
            <a:ext cx="481922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CONTENTS</a:t>
            </a:r>
            <a:endParaRPr lang="en-US" altLang="zh-CN" sz="44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7" name="TextBox 5">
            <a:extLst>
              <a:ext uri="{FF2B5EF4-FFF2-40B4-BE49-F238E27FC236}">
                <a16:creationId xmlns:a16="http://schemas.microsoft.com/office/drawing/2014/main" id="{B470F2AB-1C5C-4519-8493-E26C649DA3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191" y="647328"/>
            <a:ext cx="4819223" cy="8002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600" spc="6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目录</a:t>
            </a:r>
            <a:endParaRPr lang="en-US" altLang="zh-CN" sz="4600" spc="6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9C2D69E-1535-4CB3-B820-E8D61D04F087}"/>
              </a:ext>
            </a:extLst>
          </p:cNvPr>
          <p:cNvGrpSpPr/>
          <p:nvPr/>
        </p:nvGrpSpPr>
        <p:grpSpPr>
          <a:xfrm>
            <a:off x="1062242" y="2985476"/>
            <a:ext cx="3723242" cy="508000"/>
            <a:chOff x="1740257" y="3330222"/>
            <a:chExt cx="3723242" cy="508000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B6F9F8BD-ABB7-47FB-81A5-599FA8BACFD6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2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917299E-687F-49DA-86C9-10081E694CDF}"/>
                </a:ext>
              </a:extLst>
            </p:cNvPr>
            <p:cNvSpPr txBox="1"/>
            <p:nvPr/>
          </p:nvSpPr>
          <p:spPr>
            <a:xfrm>
              <a:off x="2501791" y="3409362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任务二  数据的录入与随机抽样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8F9074D-A2CD-4BA8-A455-F966EAF8C314}"/>
              </a:ext>
            </a:extLst>
          </p:cNvPr>
          <p:cNvGrpSpPr/>
          <p:nvPr/>
        </p:nvGrpSpPr>
        <p:grpSpPr>
          <a:xfrm>
            <a:off x="1062242" y="3898773"/>
            <a:ext cx="3716415" cy="508000"/>
            <a:chOff x="1740257" y="3330222"/>
            <a:chExt cx="3716415" cy="508000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514F2041-6E87-4205-A472-2DB702CA9EBB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3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47AEA48-548C-4828-8DDE-B7BFD79633BB}"/>
                </a:ext>
              </a:extLst>
            </p:cNvPr>
            <p:cNvSpPr txBox="1"/>
            <p:nvPr/>
          </p:nvSpPr>
          <p:spPr>
            <a:xfrm>
              <a:off x="2494964" y="3384167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任务三  数据的周期抽样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D4161EE-AB33-43ED-A81E-8366060AAE05}"/>
              </a:ext>
            </a:extLst>
          </p:cNvPr>
          <p:cNvGrpSpPr/>
          <p:nvPr/>
        </p:nvGrpSpPr>
        <p:grpSpPr>
          <a:xfrm>
            <a:off x="1068569" y="4895339"/>
            <a:ext cx="3716415" cy="508000"/>
            <a:chOff x="1740257" y="3330222"/>
            <a:chExt cx="3716415" cy="508000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540343F8-F5B4-47FC-9C9E-2BD09C60DB28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4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C3571A0-9C0E-4E3D-8FBD-158FF75C76DF}"/>
                </a:ext>
              </a:extLst>
            </p:cNvPr>
            <p:cNvSpPr txBox="1"/>
            <p:nvPr/>
          </p:nvSpPr>
          <p:spPr>
            <a:xfrm>
              <a:off x="2494964" y="3438112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任务四  数据的批量抽样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2CD38A7D-6E74-6610-DC64-8DA525A47F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448" y="-524312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88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5" y="-19184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121807" y="190781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数据的批量抽样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8308044" y="1472891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6082666" y="2453880"/>
            <a:ext cx="5565201" cy="3329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4.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执行“数据→排序和筛选→高级” 命令。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5.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打开“高级筛选”对话框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列表区域设为“＄Ａ＄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1: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＄Ｄ＄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条件区域设为“＄Ｇ＄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2: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＄Ｇ＄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7”,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复制到设为“＄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＄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2: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＄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L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＄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40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B4F35085-E61B-BF71-204C-042CD32E0F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759" y="1532557"/>
            <a:ext cx="3876311" cy="4990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156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5" y="-19184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121807" y="190781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数据的批量抽样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8308044" y="1472891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6860805" y="3321392"/>
            <a:ext cx="4916088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根据采样的产品编号筛选的记录会显示在＄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＄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开始的区域内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40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D514CA38-F484-9618-EBD4-B752C41CE9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228" y="2003511"/>
            <a:ext cx="6351992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84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302185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CD65B86A-4F51-4564-851B-F919A43F515F}"/>
              </a:ext>
            </a:extLst>
          </p:cNvPr>
          <p:cNvSpPr/>
          <p:nvPr/>
        </p:nvSpPr>
        <p:spPr>
          <a:xfrm>
            <a:off x="4954126" y="2176623"/>
            <a:ext cx="7131286" cy="2176338"/>
          </a:xfrm>
          <a:prstGeom prst="ellipse">
            <a:avLst/>
          </a:prstGeom>
          <a:noFill/>
          <a:ln>
            <a:noFill/>
          </a:ln>
          <a:effectLst>
            <a:innerShdw blurRad="254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6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字魂59号-创粗黑" panose="00000500000000000000" pitchFamily="2" charset="-122"/>
              </a:rPr>
              <a:t>思考与练习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99B6D93-2642-D4A5-A3CF-0FBF4E46FF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66" y="1697128"/>
            <a:ext cx="5126899" cy="375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33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_1_1">
            <a:extLst>
              <a:ext uri="{FF2B5EF4-FFF2-40B4-BE49-F238E27FC236}">
                <a16:creationId xmlns:a16="http://schemas.microsoft.com/office/drawing/2014/main" id="{87188F20-9F3F-4CBE-90FF-52D9FDB329F4}"/>
              </a:ext>
            </a:extLst>
          </p:cNvPr>
          <p:cNvSpPr/>
          <p:nvPr/>
        </p:nvSpPr>
        <p:spPr>
          <a:xfrm>
            <a:off x="7852054" y="383459"/>
            <a:ext cx="30059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思考与练习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165162D-211F-FA04-4274-A5432D5476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155" y="1279700"/>
            <a:ext cx="10441738" cy="5433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69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E0F251F2-8D81-41D7-9D9E-4DADD507DF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215" y="0"/>
            <a:ext cx="4571570" cy="6858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2C6EAFD8-2352-49D0-B59C-3745BB1154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B0CD502D-DC99-4EA8-9B01-172DC5CD572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5" b="3889"/>
          <a:stretch/>
        </p:blipFill>
        <p:spPr>
          <a:xfrm>
            <a:off x="0" y="266700"/>
            <a:ext cx="4445208" cy="65913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52C01913-98BD-4115-AB30-2813F7544F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C8C63BED-D2E0-4BBA-9B40-1F3B9120DC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0" y="5349610"/>
            <a:ext cx="1587189" cy="149483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9A3AD242-6392-494E-9FC2-21EAF4A64B8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5"/>
          <a:stretch/>
        </p:blipFill>
        <p:spPr>
          <a:xfrm>
            <a:off x="-1" y="668283"/>
            <a:ext cx="6432203" cy="5846817"/>
          </a:xfrm>
          <a:prstGeom prst="rect">
            <a:avLst/>
          </a:prstGeom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0F9C2B1B-6078-4289-B17F-4B576211BF28}"/>
              </a:ext>
            </a:extLst>
          </p:cNvPr>
          <p:cNvSpPr/>
          <p:nvPr/>
        </p:nvSpPr>
        <p:spPr>
          <a:xfrm>
            <a:off x="6057942" y="3063550"/>
            <a:ext cx="5880862" cy="997600"/>
          </a:xfrm>
          <a:custGeom>
            <a:avLst/>
            <a:gdLst>
              <a:gd name="connsiteX0" fmla="*/ 0 w 2790557"/>
              <a:gd name="connsiteY0" fmla="*/ 0 h 473376"/>
              <a:gd name="connsiteX1" fmla="*/ 2553869 w 2790557"/>
              <a:gd name="connsiteY1" fmla="*/ 0 h 473376"/>
              <a:gd name="connsiteX2" fmla="*/ 2790557 w 2790557"/>
              <a:gd name="connsiteY2" fmla="*/ 236688 h 473376"/>
              <a:gd name="connsiteX3" fmla="*/ 2553869 w 2790557"/>
              <a:gd name="connsiteY3" fmla="*/ 473376 h 473376"/>
              <a:gd name="connsiteX4" fmla="*/ 0 w 2790557"/>
              <a:gd name="connsiteY4" fmla="*/ 473376 h 473376"/>
              <a:gd name="connsiteX5" fmla="*/ 0 w 2790557"/>
              <a:gd name="connsiteY5" fmla="*/ 0 h 473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90557" h="473376">
                <a:moveTo>
                  <a:pt x="0" y="0"/>
                </a:moveTo>
                <a:lnTo>
                  <a:pt x="2553869" y="0"/>
                </a:lnTo>
                <a:cubicBezTo>
                  <a:pt x="2684588" y="0"/>
                  <a:pt x="2790557" y="105969"/>
                  <a:pt x="2790557" y="236688"/>
                </a:cubicBezTo>
                <a:cubicBezTo>
                  <a:pt x="2790557" y="367407"/>
                  <a:pt x="2684588" y="473376"/>
                  <a:pt x="2553869" y="473376"/>
                </a:cubicBezTo>
                <a:lnTo>
                  <a:pt x="0" y="47337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spc="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字魂59号-创粗黑" panose="00000500000000000000" pitchFamily="2" charset="-122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241946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302185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6742999" y="1896626"/>
            <a:ext cx="4815090" cy="2811118"/>
            <a:chOff x="2205636" y="1189686"/>
            <a:chExt cx="4215117" cy="281111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2205636" y="1189686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任务一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2620671" y="3292918"/>
              <a:ext cx="3646771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数据分析工具的加载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D9431935-0422-9FE2-7B99-F673AED24B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86" y="89398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57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EF33634D-7491-392D-A1E7-5069DDA15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7601"/>
            <a:ext cx="6653927" cy="3566744"/>
          </a:xfrm>
          <a:prstGeom prst="rect">
            <a:avLst/>
          </a:prstGeom>
        </p:spPr>
      </p:pic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5625674" y="277150"/>
            <a:ext cx="52629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数据分析工具的加载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544059" y="1645072"/>
            <a:ext cx="967815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F3333C77-F53E-3842-50BF-D0FD402603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4976" y="1672545"/>
            <a:ext cx="5498071" cy="4457975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544059" y="2584600"/>
            <a:ext cx="627888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1. 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启动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Excel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2. 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执行</a:t>
            </a:r>
            <a:r>
              <a:rPr lang="zh-CN" altLang="en-US" sz="24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“文件➡选项”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命令。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dirty="0">
              <a:solidFill>
                <a:srgbClr val="000000"/>
              </a:solidFill>
              <a:latin typeface="E-BZ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E4F5ED6-16D3-1036-37D3-DB59DC313AE1}"/>
              </a:ext>
            </a:extLst>
          </p:cNvPr>
          <p:cNvSpPr txBox="1"/>
          <p:nvPr/>
        </p:nvSpPr>
        <p:spPr>
          <a:xfrm>
            <a:off x="454302" y="3718786"/>
            <a:ext cx="6100674" cy="1697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FZSSK--GBK1-0"/>
              </a:rPr>
              <a:t>      3.</a:t>
            </a:r>
            <a:r>
              <a:rPr lang="zh-CN" altLang="en-US" sz="2400" b="1" dirty="0">
                <a:latin typeface="FZSSK--GBK1-0"/>
              </a:rPr>
              <a:t>    </a:t>
            </a:r>
            <a:r>
              <a:rPr lang="zh-CN" altLang="en-US" sz="2400" b="1" dirty="0">
                <a:effectLst/>
                <a:latin typeface="FZSSK--GBK1-0"/>
              </a:rPr>
              <a:t>打开 </a:t>
            </a:r>
            <a:r>
              <a:rPr lang="zh-CN" altLang="en-US" sz="2400" b="1" dirty="0">
                <a:effectLst/>
                <a:latin typeface="E-BZ"/>
              </a:rPr>
              <a:t>“</a:t>
            </a:r>
            <a:r>
              <a:rPr lang="en-US" altLang="zh-CN" sz="2400" b="1" dirty="0">
                <a:effectLst/>
                <a:latin typeface="E-BZ"/>
              </a:rPr>
              <a:t>Excel</a:t>
            </a:r>
            <a:r>
              <a:rPr lang="zh-CN" altLang="en-US" sz="2400" b="1" dirty="0">
                <a:effectLst/>
                <a:latin typeface="E-BZ"/>
              </a:rPr>
              <a:t> </a:t>
            </a:r>
            <a:r>
              <a:rPr lang="zh-CN" altLang="en-US" sz="2400" b="1" dirty="0">
                <a:effectLst/>
                <a:latin typeface="FZSSK--GBK1-0"/>
              </a:rPr>
              <a:t>选项</a:t>
            </a:r>
            <a:r>
              <a:rPr lang="zh-CN" altLang="en-US" sz="2400" b="1" dirty="0">
                <a:effectLst/>
                <a:latin typeface="E-BZ"/>
              </a:rPr>
              <a:t>” </a:t>
            </a:r>
            <a:r>
              <a:rPr lang="zh-CN" altLang="en-US" sz="2400" b="1" dirty="0">
                <a:effectLst/>
                <a:latin typeface="FZSSK--GBK1-0"/>
              </a:rPr>
              <a:t>对话框</a:t>
            </a:r>
            <a:r>
              <a:rPr lang="zh-CN" altLang="en-US" sz="2400" b="1" dirty="0">
                <a:latin typeface="FZSSK--GBK1-0"/>
              </a:rPr>
              <a:t>，</a:t>
            </a:r>
            <a:r>
              <a:rPr lang="zh-CN" altLang="en-US" sz="2400" b="1" dirty="0">
                <a:effectLst/>
                <a:latin typeface="FZSSK--GBK1-0"/>
              </a:rPr>
              <a:t>执行 </a:t>
            </a:r>
            <a:r>
              <a:rPr lang="zh-CN" altLang="en-US" sz="2400" b="1" dirty="0">
                <a:effectLst/>
                <a:latin typeface="E-BZ"/>
              </a:rPr>
              <a:t>“</a:t>
            </a:r>
            <a:r>
              <a:rPr lang="zh-CN" altLang="en-US" sz="2400" b="1" dirty="0">
                <a:effectLst/>
                <a:latin typeface="FZSSK--GBK1-0"/>
              </a:rPr>
              <a:t>加载项</a:t>
            </a:r>
            <a:r>
              <a:rPr lang="zh-CN" altLang="en-US" sz="2400" b="1" dirty="0">
                <a:effectLst/>
                <a:latin typeface="E-BZ"/>
              </a:rPr>
              <a:t>” </a:t>
            </a:r>
            <a:r>
              <a:rPr lang="zh-CN" altLang="en-US" sz="2400" b="1" dirty="0">
                <a:effectLst/>
                <a:latin typeface="FZSSK--GBK1-0"/>
              </a:rPr>
              <a:t>命令，找到管理 </a:t>
            </a:r>
            <a:r>
              <a:rPr lang="zh-CN" altLang="en-US" sz="2400" b="1" dirty="0">
                <a:effectLst/>
                <a:latin typeface="E-BZ"/>
              </a:rPr>
              <a:t>“</a:t>
            </a:r>
            <a:r>
              <a:rPr lang="en-US" altLang="zh-CN" sz="2400" b="1" dirty="0">
                <a:effectLst/>
                <a:latin typeface="E-BZ"/>
              </a:rPr>
              <a:t>Excel</a:t>
            </a:r>
            <a:r>
              <a:rPr lang="zh-CN" altLang="en-US" sz="2400" b="1" dirty="0">
                <a:effectLst/>
                <a:latin typeface="E-BZ"/>
              </a:rPr>
              <a:t> </a:t>
            </a:r>
            <a:r>
              <a:rPr lang="zh-CN" altLang="en-US" sz="2400" b="1" dirty="0">
                <a:effectLst/>
                <a:latin typeface="FZSSK--GBK1-0"/>
              </a:rPr>
              <a:t>加载项</a:t>
            </a:r>
            <a:r>
              <a:rPr lang="zh-CN" altLang="en-US" sz="2400" b="1" dirty="0">
                <a:effectLst/>
                <a:latin typeface="E-BZ"/>
              </a:rPr>
              <a:t>”</a:t>
            </a:r>
            <a:r>
              <a:rPr lang="zh-CN" altLang="en-US" sz="2400" b="1" dirty="0">
                <a:latin typeface="E-BZ"/>
              </a:rPr>
              <a:t>，</a:t>
            </a:r>
            <a:r>
              <a:rPr lang="zh-CN" altLang="en-US" sz="2400" b="1" dirty="0">
                <a:effectLst/>
                <a:latin typeface="FZSSK--GBK1-0"/>
              </a:rPr>
              <a:t>单 击 </a:t>
            </a:r>
            <a:r>
              <a:rPr lang="zh-CN" altLang="en-US" sz="2400" b="1" dirty="0">
                <a:effectLst/>
                <a:latin typeface="E-BZ"/>
              </a:rPr>
              <a:t>“</a:t>
            </a:r>
            <a:r>
              <a:rPr lang="zh-CN" altLang="en-US" sz="2400" b="1" dirty="0">
                <a:effectLst/>
                <a:latin typeface="FZSSK--GBK1-0"/>
              </a:rPr>
              <a:t>转到</a:t>
            </a:r>
            <a:r>
              <a:rPr lang="zh-CN" altLang="en-US" sz="2400" b="1" dirty="0">
                <a:effectLst/>
                <a:latin typeface="E-BZ"/>
              </a:rPr>
              <a:t>” </a:t>
            </a:r>
            <a:r>
              <a:rPr lang="zh-CN" altLang="en-US" sz="2400" b="1" dirty="0">
                <a:effectLst/>
                <a:latin typeface="FZSSK--GBK1-0"/>
              </a:rPr>
              <a:t>按钮。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01252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EF33634D-7491-392D-A1E7-5069DDA15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7601"/>
            <a:ext cx="6653927" cy="3566744"/>
          </a:xfrm>
          <a:prstGeom prst="rect">
            <a:avLst/>
          </a:prstGeom>
        </p:spPr>
      </p:pic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5625674" y="273701"/>
            <a:ext cx="52629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数据分析工具的加载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544059" y="1645072"/>
            <a:ext cx="967815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E4F5ED6-16D3-1036-37D3-DB59DC313AE1}"/>
              </a:ext>
            </a:extLst>
          </p:cNvPr>
          <p:cNvSpPr txBox="1"/>
          <p:nvPr/>
        </p:nvSpPr>
        <p:spPr>
          <a:xfrm>
            <a:off x="544059" y="3326106"/>
            <a:ext cx="6810410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4. </a:t>
            </a:r>
            <a:r>
              <a:rPr lang="zh-CN" altLang="en-US" sz="24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打开“加载项”对话框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勾选“分析工具库”和 “分析工具库－ＶＢＡ” 复选框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单击“确定” 按钮。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4172300-C9F4-94DF-BB4D-D8495AEE3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2679" y="1380678"/>
            <a:ext cx="2981038" cy="5212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25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EF33634D-7491-392D-A1E7-5069DDA15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6653927" cy="3566744"/>
          </a:xfrm>
          <a:prstGeom prst="rect">
            <a:avLst/>
          </a:prstGeom>
        </p:spPr>
      </p:pic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5588743" y="304921"/>
            <a:ext cx="52629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数据分析工具的加载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544059" y="1645072"/>
            <a:ext cx="967815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2AA2E5-E37E-7EE4-F671-8ABF18112E58}"/>
              </a:ext>
            </a:extLst>
          </p:cNvPr>
          <p:cNvSpPr txBox="1"/>
          <p:nvPr/>
        </p:nvSpPr>
        <p:spPr>
          <a:xfrm>
            <a:off x="1243690" y="2503778"/>
            <a:ext cx="10003991" cy="5898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effectLst/>
                <a:latin typeface="FZSSK--GBK1-0"/>
              </a:rPr>
              <a:t>5.    </a:t>
            </a:r>
            <a:r>
              <a:rPr lang="zh-CN" altLang="en-US" sz="2400" b="1" dirty="0">
                <a:solidFill>
                  <a:srgbClr val="000000"/>
                </a:solidFill>
                <a:effectLst/>
                <a:latin typeface="FZSSK--GBK1-0"/>
              </a:rPr>
              <a:t>选择 </a:t>
            </a:r>
            <a:r>
              <a:rPr lang="zh-CN" altLang="en-US" sz="2400" b="1" dirty="0">
                <a:solidFill>
                  <a:srgbClr val="000000"/>
                </a:solidFill>
                <a:effectLst/>
                <a:latin typeface="E-BZ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effectLst/>
                <a:latin typeface="FZSSK--GBK1-0"/>
              </a:rPr>
              <a:t>数据</a:t>
            </a:r>
            <a:r>
              <a:rPr lang="zh-CN" altLang="en-US" sz="2400" b="1" dirty="0">
                <a:solidFill>
                  <a:srgbClr val="000000"/>
                </a:solidFill>
                <a:effectLst/>
                <a:latin typeface="E-BZ"/>
              </a:rPr>
              <a:t>” </a:t>
            </a:r>
            <a:r>
              <a:rPr lang="zh-CN" altLang="en-US" sz="2400" b="1" dirty="0">
                <a:solidFill>
                  <a:srgbClr val="000000"/>
                </a:solidFill>
                <a:effectLst/>
                <a:latin typeface="FZSSK--GBK1-0"/>
              </a:rPr>
              <a:t>选项卡</a:t>
            </a:r>
            <a:r>
              <a:rPr lang="en-US" altLang="zh-CN" sz="2400" b="1" dirty="0">
                <a:solidFill>
                  <a:srgbClr val="000000"/>
                </a:solidFill>
                <a:latin typeface="E-BZ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effectLst/>
                <a:latin typeface="FZSSK--GBK1-0"/>
              </a:rPr>
              <a:t>看到 </a:t>
            </a:r>
            <a:r>
              <a:rPr lang="zh-CN" altLang="en-US" sz="2400" b="1" dirty="0">
                <a:solidFill>
                  <a:srgbClr val="000000"/>
                </a:solidFill>
                <a:effectLst/>
                <a:latin typeface="E-BZ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effectLst/>
                <a:latin typeface="FZSSK--GBK1-0"/>
              </a:rPr>
              <a:t>数据分析</a:t>
            </a:r>
            <a:r>
              <a:rPr lang="zh-CN" altLang="en-US" sz="2400" b="1" dirty="0">
                <a:solidFill>
                  <a:srgbClr val="000000"/>
                </a:solidFill>
                <a:effectLst/>
                <a:latin typeface="E-BZ"/>
              </a:rPr>
              <a:t>” </a:t>
            </a:r>
            <a:r>
              <a:rPr lang="zh-CN" altLang="en-US" sz="2400" b="1" dirty="0">
                <a:solidFill>
                  <a:srgbClr val="000000"/>
                </a:solidFill>
                <a:effectLst/>
                <a:latin typeface="FZSSK--GBK1-0"/>
              </a:rPr>
              <a:t>按钮</a:t>
            </a:r>
            <a:r>
              <a:rPr lang="en-US" altLang="zh-CN" sz="2400" b="1" dirty="0">
                <a:solidFill>
                  <a:srgbClr val="000000"/>
                </a:solidFill>
                <a:latin typeface="E-BZ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effectLst/>
                <a:latin typeface="FZSSK--GBK1-0"/>
              </a:rPr>
              <a:t>即数据分析工具加载成功。</a:t>
            </a:r>
            <a:endParaRPr lang="zh-CN" altLang="en-US" sz="2400" b="1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FCD68D3-566C-2EB8-DE98-7DBCD0F194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882" y="3574345"/>
            <a:ext cx="11412235" cy="213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62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291256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189925" y="1390075"/>
            <a:ext cx="5017409" cy="2962847"/>
            <a:chOff x="-4251465" y="555798"/>
            <a:chExt cx="4215117" cy="2962847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-4251465" y="555798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任务二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-4251465" y="2810759"/>
              <a:ext cx="3978396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数据的录入与随机抽样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A6880EA-7D84-9718-2213-A30E00176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595" y="380994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27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6A80E-1C81-A48B-3F7D-AE57A663F3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153" y="1596983"/>
            <a:ext cx="4461343" cy="459324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C416172-AB84-DFBF-3580-743BAD27EC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44883" y="219293"/>
            <a:ext cx="58272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数据的录入与随机抽样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8308044" y="1472891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5534027" y="2609946"/>
            <a:ext cx="627888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启动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Excel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输入一批待抽样的产品编号，单击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“数字格式”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按钮。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2.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打开“设置单元格格式”对话框，选择“自定义”分类，在类型框里输入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00000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800" dirty="0">
              <a:solidFill>
                <a:srgbClr val="000000"/>
              </a:solidFill>
              <a:effectLst/>
              <a:latin typeface="E-BZ"/>
            </a:endParaRPr>
          </a:p>
          <a:p>
            <a:endParaRPr lang="en-US" altLang="zh-CN" dirty="0">
              <a:solidFill>
                <a:srgbClr val="000000"/>
              </a:solidFill>
              <a:latin typeface="E-BZ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1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0B2A49C-1BE7-08BA-3DA5-FC02407E36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716" y="2057666"/>
            <a:ext cx="6806515" cy="360173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C416172-AB84-DFBF-3580-743BAD27EC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44883" y="219293"/>
            <a:ext cx="58272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数据的录入与随机抽样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8308044" y="1472891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7201841" y="2695575"/>
            <a:ext cx="4441799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3.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完成单元格格式设置后，产品编号以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位长度显示。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4.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执行</a:t>
            </a:r>
            <a:r>
              <a:rPr lang="zh-CN" altLang="en-US" sz="24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“数据→分析→数据分析”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命令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dirty="0">
              <a:solidFill>
                <a:srgbClr val="000000"/>
              </a:solidFill>
              <a:latin typeface="E-BZ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36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D2FB7"/>
      </a:accent1>
      <a:accent2>
        <a:srgbClr val="2066E9"/>
      </a:accent2>
      <a:accent3>
        <a:srgbClr val="FFFFFF"/>
      </a:accent3>
      <a:accent4>
        <a:srgbClr val="1750E4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0D2FB7"/>
    </a:accent1>
    <a:accent2>
      <a:srgbClr val="2066E9"/>
    </a:accent2>
    <a:accent3>
      <a:srgbClr val="FFFFFF"/>
    </a:accent3>
    <a:accent4>
      <a:srgbClr val="1750E4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760</Words>
  <Application>Microsoft Office PowerPoint</Application>
  <PresentationFormat>宽屏</PresentationFormat>
  <Paragraphs>76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E-BZ</vt:lpstr>
      <vt:lpstr>FZSSK--GBK1-0</vt:lpstr>
      <vt:lpstr>等线</vt:lpstr>
      <vt:lpstr>等线 Light</vt:lpstr>
      <vt:lpstr>黑体</vt:lpstr>
      <vt:lpstr>字魂59号-创粗黑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林 晨蕾</dc:creator>
  <cp:lastModifiedBy>li yuting</cp:lastModifiedBy>
  <cp:revision>21</cp:revision>
  <dcterms:created xsi:type="dcterms:W3CDTF">2019-09-07T02:50:33Z</dcterms:created>
  <dcterms:modified xsi:type="dcterms:W3CDTF">2023-07-10T03:51:23Z</dcterms:modified>
</cp:coreProperties>
</file>