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8" r:id="rId3"/>
    <p:sldId id="3142" r:id="rId4"/>
    <p:sldId id="3120" r:id="rId5"/>
    <p:sldId id="284" r:id="rId6"/>
    <p:sldId id="3125" r:id="rId7"/>
    <p:sldId id="3178" r:id="rId8"/>
    <p:sldId id="3179" r:id="rId9"/>
    <p:sldId id="3180" r:id="rId10"/>
    <p:sldId id="3181" r:id="rId11"/>
    <p:sldId id="3127" r:id="rId12"/>
    <p:sldId id="3128" r:id="rId13"/>
    <p:sldId id="3129" r:id="rId14"/>
    <p:sldId id="3182" r:id="rId15"/>
    <p:sldId id="3183" r:id="rId16"/>
    <p:sldId id="3184" r:id="rId17"/>
    <p:sldId id="3185" r:id="rId18"/>
    <p:sldId id="3186" r:id="rId19"/>
    <p:sldId id="3134" r:id="rId20"/>
    <p:sldId id="280" r:id="rId21"/>
    <p:sldId id="3136" r:id="rId22"/>
    <p:sldId id="3146" r:id="rId23"/>
    <p:sldId id="3147" r:id="rId24"/>
    <p:sldId id="3148" r:id="rId25"/>
    <p:sldId id="3137" r:id="rId26"/>
    <p:sldId id="3138" r:id="rId27"/>
    <p:sldId id="3139" r:id="rId28"/>
    <p:sldId id="3140" r:id="rId29"/>
    <p:sldId id="3187" r:id="rId30"/>
    <p:sldId id="3150" r:id="rId31"/>
    <p:sldId id="3151" r:id="rId32"/>
    <p:sldId id="3152" r:id="rId33"/>
    <p:sldId id="3188" r:id="rId34"/>
    <p:sldId id="3157" r:id="rId35"/>
    <p:sldId id="3158" r:id="rId36"/>
    <p:sldId id="3159" r:id="rId37"/>
    <p:sldId id="3160" r:id="rId38"/>
    <p:sldId id="3161" r:id="rId39"/>
    <p:sldId id="3141" r:id="rId40"/>
    <p:sldId id="287" r:id="rId41"/>
    <p:sldId id="3189" r:id="rId42"/>
    <p:sldId id="3124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E161166-B69E-4941-BFD3-5D76685DBA54}">
          <p14:sldIdLst>
            <p14:sldId id="256"/>
            <p14:sldId id="258"/>
            <p14:sldId id="3142"/>
            <p14:sldId id="3120"/>
            <p14:sldId id="284"/>
          </p14:sldIdLst>
        </p14:section>
        <p14:section name="无标题节" id="{6258E7AE-0924-4841-9143-720E70093CE3}">
          <p14:sldIdLst>
            <p14:sldId id="3125"/>
            <p14:sldId id="3178"/>
            <p14:sldId id="3179"/>
            <p14:sldId id="3180"/>
            <p14:sldId id="3181"/>
            <p14:sldId id="3127"/>
            <p14:sldId id="3128"/>
            <p14:sldId id="3129"/>
            <p14:sldId id="3182"/>
            <p14:sldId id="3183"/>
            <p14:sldId id="3184"/>
            <p14:sldId id="3185"/>
            <p14:sldId id="3186"/>
            <p14:sldId id="3134"/>
            <p14:sldId id="280"/>
            <p14:sldId id="3136"/>
            <p14:sldId id="3146"/>
            <p14:sldId id="3147"/>
            <p14:sldId id="3148"/>
            <p14:sldId id="3137"/>
            <p14:sldId id="3138"/>
            <p14:sldId id="3139"/>
            <p14:sldId id="3140"/>
            <p14:sldId id="3187"/>
            <p14:sldId id="3150"/>
            <p14:sldId id="3151"/>
            <p14:sldId id="3152"/>
            <p14:sldId id="3188"/>
            <p14:sldId id="3157"/>
            <p14:sldId id="3158"/>
            <p14:sldId id="3159"/>
            <p14:sldId id="3160"/>
            <p14:sldId id="3161"/>
            <p14:sldId id="3141"/>
            <p14:sldId id="287"/>
            <p14:sldId id="3189"/>
            <p14:sldId id="31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FEF"/>
    <a:srgbClr val="0D96E1"/>
    <a:srgbClr val="E6E6E6"/>
    <a:srgbClr val="124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34" autoAdjust="0"/>
    <p:restoredTop sz="94660"/>
  </p:normalViewPr>
  <p:slideViewPr>
    <p:cSldViewPr snapToGrid="0">
      <p:cViewPr varScale="1">
        <p:scale>
          <a:sx n="86" d="100"/>
          <a:sy n="86" d="100"/>
        </p:scale>
        <p:origin x="259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28C0-4495-4689-9C13-D53DB56E1F68}" type="datetimeFigureOut">
              <a:rPr lang="zh-CN" altLang="en-US" smtClean="0"/>
              <a:t>2023/7/14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C5B6C-F839-4DDB-8CE2-52F5606BB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38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67463C-8722-4C40-8B09-EF33D7DE5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537475-4F9A-45E7-9DE2-97E7E46877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E1084B-B476-40F3-9BB6-7D5DAC821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28A091-4E0F-4904-BFDA-D2CEA356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AAD250-B945-4295-9D6C-6223A1B91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7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5B40A1-F478-46E8-AD0D-EB2E358B0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690104-D2B6-449F-82DA-AA2A59918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65BC0D-74C0-491C-8154-A407DE53C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1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2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5ECFFC-14DF-426D-89CA-40A7A22DF3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650" y="1185397"/>
            <a:ext cx="6858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5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7C9E24A-7E24-482F-B073-3DA721A212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33"/>
          <a:stretch/>
        </p:blipFill>
        <p:spPr>
          <a:xfrm>
            <a:off x="-729357" y="-180478"/>
            <a:ext cx="8102568" cy="703847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D10C506-B53B-4C06-98DE-523AD3567A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027644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4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A157C2-2BB7-4FF4-96FC-B9E4A32A06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01"/>
          <a:stretch/>
        </p:blipFill>
        <p:spPr>
          <a:xfrm rot="20936608">
            <a:off x="5319675" y="23483"/>
            <a:ext cx="7492964" cy="6811033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9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17584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1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0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668A9CD-00B5-4BA8-A7AA-A6DB0004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61BA2-1069-4FCF-8129-B523451FA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D58E00-DA88-4FC3-9062-D12F6764AD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CA973-DA2B-4BAA-9CFF-5DD7E4F7A5C7}" type="datetimeFigureOut">
              <a:rPr lang="zh-CN" altLang="en-US" smtClean="0"/>
              <a:t>2023/7/14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D4EE46-AB8F-4498-936B-5A9E2D20A7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5898BB-2F5C-4FB6-AA18-40CDD3270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83062" y="-2653441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63573A5-D2A8-4007-BF8B-F995FB4F38A1}"/>
              </a:ext>
            </a:extLst>
          </p:cNvPr>
          <p:cNvCxnSpPr>
            <a:cxnSpLocks/>
          </p:cNvCxnSpPr>
          <p:nvPr/>
        </p:nvCxnSpPr>
        <p:spPr>
          <a:xfrm>
            <a:off x="7111449" y="1848265"/>
            <a:ext cx="0" cy="159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7">
            <a:extLst>
              <a:ext uri="{FF2B5EF4-FFF2-40B4-BE49-F238E27FC236}">
                <a16:creationId xmlns:a16="http://schemas.microsoft.com/office/drawing/2014/main" id="{DDD7ABCC-10B2-4CA6-AE7D-A7255F60A43E}"/>
              </a:ext>
            </a:extLst>
          </p:cNvPr>
          <p:cNvSpPr txBox="1"/>
          <p:nvPr/>
        </p:nvSpPr>
        <p:spPr>
          <a:xfrm>
            <a:off x="7111449" y="3591691"/>
            <a:ext cx="4306104" cy="94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>
              <a:lnSpc>
                <a:spcPct val="150000"/>
              </a:lnSpc>
              <a:defRPr/>
            </a:pP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eelawadee UI Semilight" panose="020B0402040204020203" pitchFamily="34" charset="-34"/>
                <a:sym typeface="字魂59号-创粗黑" panose="00000500000000000000" pitchFamily="2" charset="-122"/>
              </a:rPr>
              <a:t>统计图应用</a:t>
            </a:r>
            <a:endParaRPr kumimoji="0" lang="zh-CN" altLang="en-US" sz="44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Leelawadee UI Semilight" panose="020B0402040204020203" pitchFamily="34" charset="-34"/>
              <a:sym typeface="字魂59号-创粗黑" panose="000005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F5EC41-BE27-9D41-5BA8-E193A4B2B562}"/>
              </a:ext>
            </a:extLst>
          </p:cNvPr>
          <p:cNvSpPr txBox="1"/>
          <p:nvPr/>
        </p:nvSpPr>
        <p:spPr>
          <a:xfrm>
            <a:off x="7507580" y="1859389"/>
            <a:ext cx="48139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项目五</a:t>
            </a:r>
          </a:p>
        </p:txBody>
      </p:sp>
    </p:spTree>
    <p:extLst>
      <p:ext uri="{BB962C8B-B14F-4D97-AF65-F5344CB8AC3E}">
        <p14:creationId xmlns:p14="http://schemas.microsoft.com/office/powerpoint/2010/main" val="141532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282" y="-82023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7188152" y="2453880"/>
            <a:ext cx="4455488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12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）调整图表到合适位置。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13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）选中“超过平均”的图形系列，执行“添加数据标签→添加数据标签”命令。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14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）保存文件或按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F9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键，即可看到数据随机重新产生。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0B181936-1CEA-A72B-D6BA-CBB431C45AC8}"/>
              </a:ext>
            </a:extLst>
          </p:cNvPr>
          <p:cNvSpPr/>
          <p:nvPr/>
        </p:nvSpPr>
        <p:spPr>
          <a:xfrm>
            <a:off x="6829124" y="35729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平均内外展示图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F29FB97-8771-024A-9C37-0DB6BFF7A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360" y="1881578"/>
            <a:ext cx="6438366" cy="43832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199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11275"/>
            <a:chOff x="-4251465" y="555798"/>
            <a:chExt cx="4215117" cy="29112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任务二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83096" y="2759187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最低最高销售量折线图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60B841-7E77-00FF-314D-6FAE44E91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754" y="1879542"/>
            <a:ext cx="2846672" cy="475916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59511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最低最高销售量折线图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301622" y="1269117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4957276" y="2048646"/>
            <a:ext cx="6290405" cy="4461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）打开文件“最高最低销售量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B3:B12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单元格输入公式“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=RANDBETWEEN(1,150)”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随机产生一列各月份销售量，在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C3:C12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单元格输入公式“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IF(MAX($B$3:$B$12)=B3,B3,NA())”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获取最销售量，在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D3:D12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单元格输入公式“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=IF(MIN($B$3:$K$3)=B3,B3,NA())”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获取最销售量，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NA()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实现空值时显示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#N/A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dirty="0">
              <a:solidFill>
                <a:srgbClr val="000000"/>
              </a:solidFill>
              <a:latin typeface="E-BZ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1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18795" y="1334670"/>
            <a:ext cx="981665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）单击任一个有数据的单元格，执行图表插入，选择带数据标记的折线图。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）选择“图表设计”选项卡，选择合适的图表样式。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A3369E0-327A-DC89-2A7D-5800B1B29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065" y="3042702"/>
            <a:ext cx="5266690" cy="359600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Rectangle 3_1">
            <a:extLst>
              <a:ext uri="{FF2B5EF4-FFF2-40B4-BE49-F238E27FC236}">
                <a16:creationId xmlns:a16="http://schemas.microsoft.com/office/drawing/2014/main" id="{665E9EF1-01A6-D3C5-4AC8-B1EC26CD8002}"/>
              </a:ext>
            </a:extLst>
          </p:cNvPr>
          <p:cNvSpPr/>
          <p:nvPr/>
        </p:nvSpPr>
        <p:spPr>
          <a:xfrm>
            <a:off x="144883" y="219293"/>
            <a:ext cx="59511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最低最高销售量折线图</a:t>
            </a:r>
          </a:p>
        </p:txBody>
      </p:sp>
    </p:spTree>
    <p:extLst>
      <p:ext uri="{BB962C8B-B14F-4D97-AF65-F5344CB8AC3E}">
        <p14:creationId xmlns:p14="http://schemas.microsoft.com/office/powerpoint/2010/main" val="319836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18795" y="1334670"/>
            <a:ext cx="10304925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）在图表上单击鼠标右键，执行“添加数据标签”。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）选中图表，执行“添加图表元素→误差线→其他误差线选项”命令。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9232BD1-8EDE-EEEE-8302-B091442B5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972" y="2666574"/>
            <a:ext cx="5266055" cy="34461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3_1">
            <a:extLst>
              <a:ext uri="{FF2B5EF4-FFF2-40B4-BE49-F238E27FC236}">
                <a16:creationId xmlns:a16="http://schemas.microsoft.com/office/drawing/2014/main" id="{2F6E0693-8DAC-52A9-53D1-83C9F6A1A11E}"/>
              </a:ext>
            </a:extLst>
          </p:cNvPr>
          <p:cNvSpPr/>
          <p:nvPr/>
        </p:nvSpPr>
        <p:spPr>
          <a:xfrm>
            <a:off x="144883" y="219293"/>
            <a:ext cx="59511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最低最高销售量折线图</a:t>
            </a:r>
          </a:p>
        </p:txBody>
      </p:sp>
    </p:spTree>
    <p:extLst>
      <p:ext uri="{BB962C8B-B14F-4D97-AF65-F5344CB8AC3E}">
        <p14:creationId xmlns:p14="http://schemas.microsoft.com/office/powerpoint/2010/main" val="247072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18795" y="1334670"/>
            <a:ext cx="10304925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）添加基于“最高销售量”系列的误差线。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025EE95-1251-6D0A-7291-CD56B933D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899" y="2256614"/>
            <a:ext cx="6305005" cy="41471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3_1">
            <a:extLst>
              <a:ext uri="{FF2B5EF4-FFF2-40B4-BE49-F238E27FC236}">
                <a16:creationId xmlns:a16="http://schemas.microsoft.com/office/drawing/2014/main" id="{40C28E17-A59E-82A8-06EF-41327587E7E6}"/>
              </a:ext>
            </a:extLst>
          </p:cNvPr>
          <p:cNvSpPr/>
          <p:nvPr/>
        </p:nvSpPr>
        <p:spPr>
          <a:xfrm>
            <a:off x="144883" y="219293"/>
            <a:ext cx="59511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最低最高销售量折线图</a:t>
            </a:r>
          </a:p>
        </p:txBody>
      </p:sp>
    </p:spTree>
    <p:extLst>
      <p:ext uri="{BB962C8B-B14F-4D97-AF65-F5344CB8AC3E}">
        <p14:creationId xmlns:p14="http://schemas.microsoft.com/office/powerpoint/2010/main" val="325285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18795" y="1334670"/>
            <a:ext cx="10304925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）在“设置误差线格式”窗格中，将重直误差线方向设为“负偏差”，末端样式设为“无线端”，误差量百分比设置为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100%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8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）设置合适的线条线型，宽度可设为“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磅”，颜色为红色。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DCC763D-A49B-A360-44F5-9BC68634C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9177" y="3194885"/>
            <a:ext cx="5273040" cy="338010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3_1">
            <a:extLst>
              <a:ext uri="{FF2B5EF4-FFF2-40B4-BE49-F238E27FC236}">
                <a16:creationId xmlns:a16="http://schemas.microsoft.com/office/drawing/2014/main" id="{23A38D2C-A6FE-9B83-EA3A-935C353F947F}"/>
              </a:ext>
            </a:extLst>
          </p:cNvPr>
          <p:cNvSpPr/>
          <p:nvPr/>
        </p:nvSpPr>
        <p:spPr>
          <a:xfrm>
            <a:off x="144883" y="219293"/>
            <a:ext cx="59511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最低最高销售量折线图</a:t>
            </a:r>
          </a:p>
        </p:txBody>
      </p:sp>
    </p:spTree>
    <p:extLst>
      <p:ext uri="{BB962C8B-B14F-4D97-AF65-F5344CB8AC3E}">
        <p14:creationId xmlns:p14="http://schemas.microsoft.com/office/powerpoint/2010/main" val="292458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18795" y="1334670"/>
            <a:ext cx="10304925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9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）采用添加基于“最高销信量”系列的误差线的方法，选中第一列和第四列，添加基于“最低最低销售量”系列的误差线。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3_1">
            <a:extLst>
              <a:ext uri="{FF2B5EF4-FFF2-40B4-BE49-F238E27FC236}">
                <a16:creationId xmlns:a16="http://schemas.microsoft.com/office/drawing/2014/main" id="{686C0B45-011E-83AE-9D12-21A00ECDD8D4}"/>
              </a:ext>
            </a:extLst>
          </p:cNvPr>
          <p:cNvSpPr/>
          <p:nvPr/>
        </p:nvSpPr>
        <p:spPr>
          <a:xfrm>
            <a:off x="144883" y="219293"/>
            <a:ext cx="60694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最低最高销售量折线图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9D880A1-2A91-1EBF-98D5-6AE11EE18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3877" y="2634867"/>
            <a:ext cx="5950443" cy="38103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561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76753" y="1899883"/>
            <a:ext cx="4916180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10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）在“设置误差线格式”窗格中，将重直误差线方向设为“负偏差”，末端样式设为“无线端”，误差量百分比设置为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100%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）设置合适的线条线型，宽度可设为“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磅”，颜色为红色，线型可以选择其中一种点线。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3_1">
            <a:extLst>
              <a:ext uri="{FF2B5EF4-FFF2-40B4-BE49-F238E27FC236}">
                <a16:creationId xmlns:a16="http://schemas.microsoft.com/office/drawing/2014/main" id="{686C0B45-011E-83AE-9D12-21A00ECDD8D4}"/>
              </a:ext>
            </a:extLst>
          </p:cNvPr>
          <p:cNvSpPr/>
          <p:nvPr/>
        </p:nvSpPr>
        <p:spPr>
          <a:xfrm>
            <a:off x="144883" y="219293"/>
            <a:ext cx="642459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最低最高销售量折线图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0D1C13E-6553-A6BA-8531-EB4980EE4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022" y="2230515"/>
            <a:ext cx="5273040" cy="33801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31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任务三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738468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按钮控制饼图展示数据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CB9B2456-1334-87FB-57B6-6589F5B80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695" y="-1153788"/>
            <a:ext cx="8167315" cy="816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4896C3D-F532-487E-97F9-EA39C783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564448" y="-2667000"/>
            <a:ext cx="6858000" cy="121920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EA67505-0C3F-454C-AE89-F2DEFA2B36AB}"/>
              </a:ext>
            </a:extLst>
          </p:cNvPr>
          <p:cNvSpPr/>
          <p:nvPr/>
        </p:nvSpPr>
        <p:spPr>
          <a:xfrm rot="20471840">
            <a:off x="6717334" y="1734133"/>
            <a:ext cx="4129698" cy="5850248"/>
          </a:xfrm>
          <a:prstGeom prst="roundRect">
            <a:avLst/>
          </a:prstGeom>
          <a:solidFill>
            <a:schemeClr val="bg1"/>
          </a:solidFill>
          <a:ln w="127000">
            <a:gradFill>
              <a:gsLst>
                <a:gs pos="0">
                  <a:srgbClr val="15AFEF"/>
                </a:gs>
                <a:gs pos="100000">
                  <a:srgbClr val="0D96E1"/>
                </a:gs>
              </a:gsLst>
              <a:lin ang="5400000" scaled="1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7C9F18-B620-44A0-8275-11D6FC316215}"/>
              </a:ext>
            </a:extLst>
          </p:cNvPr>
          <p:cNvGrpSpPr/>
          <p:nvPr/>
        </p:nvGrpSpPr>
        <p:grpSpPr>
          <a:xfrm>
            <a:off x="1069069" y="2068050"/>
            <a:ext cx="3716415" cy="508000"/>
            <a:chOff x="1740257" y="3330222"/>
            <a:chExt cx="3716415" cy="508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6B95BEC-9902-494A-AFC1-CF54C1DE804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1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CD52F2-87E2-4831-B04B-BACFCC867120}"/>
                </a:ext>
              </a:extLst>
            </p:cNvPr>
            <p:cNvSpPr txBox="1"/>
            <p:nvPr/>
          </p:nvSpPr>
          <p:spPr>
            <a:xfrm>
              <a:off x="2494964" y="3375770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任务一  平均内外展示图</a:t>
              </a:r>
            </a:p>
          </p:txBody>
        </p:sp>
      </p:grpSp>
      <p:sp>
        <p:nvSpPr>
          <p:cNvPr id="33" name="TextBox 5">
            <a:extLst>
              <a:ext uri="{FF2B5EF4-FFF2-40B4-BE49-F238E27FC236}">
                <a16:creationId xmlns:a16="http://schemas.microsoft.com/office/drawing/2014/main" id="{3E64DC59-FB15-4F21-B81E-A68C8873A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239" y="906165"/>
            <a:ext cx="48192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CONTENTS</a:t>
            </a:r>
            <a:endParaRPr lang="en-US" altLang="zh-CN" sz="4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B470F2AB-1C5C-4519-8493-E26C649D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191" y="647328"/>
            <a:ext cx="481922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600" spc="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en-US" altLang="zh-CN" sz="4600" spc="6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9C2D69E-1535-4CB3-B820-E8D61D04F087}"/>
              </a:ext>
            </a:extLst>
          </p:cNvPr>
          <p:cNvGrpSpPr/>
          <p:nvPr/>
        </p:nvGrpSpPr>
        <p:grpSpPr>
          <a:xfrm>
            <a:off x="1062242" y="2985476"/>
            <a:ext cx="3723242" cy="508000"/>
            <a:chOff x="1740257" y="3330222"/>
            <a:chExt cx="3723242" cy="5080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6F9F8BD-ABB7-47FB-81A5-599FA8BACFD6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2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17299E-687F-49DA-86C9-10081E694CDF}"/>
                </a:ext>
              </a:extLst>
            </p:cNvPr>
            <p:cNvSpPr txBox="1"/>
            <p:nvPr/>
          </p:nvSpPr>
          <p:spPr>
            <a:xfrm>
              <a:off x="2501791" y="340936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任务二  最低最高销售量折线图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F9074D-A2CD-4BA8-A455-F966EAF8C314}"/>
              </a:ext>
            </a:extLst>
          </p:cNvPr>
          <p:cNvGrpSpPr/>
          <p:nvPr/>
        </p:nvGrpSpPr>
        <p:grpSpPr>
          <a:xfrm>
            <a:off x="1062242" y="3898773"/>
            <a:ext cx="3716415" cy="508000"/>
            <a:chOff x="1740257" y="3330222"/>
            <a:chExt cx="3716415" cy="508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4F2041-6E87-4205-A472-2DB702CA9EBB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3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AEA48-548C-4828-8DDE-B7BFD79633BB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任务三  按钮控制饼图展示数据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D38A7D-6E74-6610-DC64-8DA525A47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48" y="-52431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8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_1_1">
            <a:extLst>
              <a:ext uri="{FF2B5EF4-FFF2-40B4-BE49-F238E27FC236}">
                <a16:creationId xmlns:a16="http://schemas.microsoft.com/office/drawing/2014/main" id="{9C48E522-95C8-42C6-A384-068F361EACC1}"/>
              </a:ext>
            </a:extLst>
          </p:cNvPr>
          <p:cNvSpPr/>
          <p:nvPr/>
        </p:nvSpPr>
        <p:spPr>
          <a:xfrm>
            <a:off x="6281705" y="545897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按钮控制饼图展示数据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36F08B-C298-7094-6606-B1FDB6E9CE50}"/>
              </a:ext>
            </a:extLst>
          </p:cNvPr>
          <p:cNvSpPr txBox="1"/>
          <p:nvPr/>
        </p:nvSpPr>
        <p:spPr>
          <a:xfrm>
            <a:off x="835442" y="1371239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383083" y="2335253"/>
            <a:ext cx="6612522" cy="351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）启动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，执行“文件→选项”命令。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选项”对话框，选择“自定义功能区”选项卡，勾选“开发工具”复选框，单击“确定”按钮。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）打开“学历分布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文件，执行“开发工具→插入→数值调节钮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窗体控件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EF5555F-8673-4FA7-0F18-52BBD0F2D6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6128"/>
          <a:stretch>
            <a:fillRect/>
          </a:stretch>
        </p:blipFill>
        <p:spPr>
          <a:xfrm>
            <a:off x="6920865" y="3136998"/>
            <a:ext cx="5271135" cy="2270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64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1135882" y="1397701"/>
            <a:ext cx="1027192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）在数值调节钮上右击，执行“设置控件格式”命令。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）在“设置对象格式”对话框中，最小值设为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，最大值设为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，单元格链接选择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$A$2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_1_1">
            <a:extLst>
              <a:ext uri="{FF2B5EF4-FFF2-40B4-BE49-F238E27FC236}">
                <a16:creationId xmlns:a16="http://schemas.microsoft.com/office/drawing/2014/main" id="{F7D0FB57-AB17-CBC7-7C4E-D490F06BDA66}"/>
              </a:ext>
            </a:extLst>
          </p:cNvPr>
          <p:cNvSpPr/>
          <p:nvPr/>
        </p:nvSpPr>
        <p:spPr>
          <a:xfrm>
            <a:off x="6281705" y="545897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按钮控制饼图展示数据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72F4DDB-E7ED-BB02-E6C4-C21A0D799E9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248" t="25871" r="16647"/>
          <a:stretch>
            <a:fillRect/>
          </a:stretch>
        </p:blipFill>
        <p:spPr>
          <a:xfrm>
            <a:off x="4738692" y="2616494"/>
            <a:ext cx="3588562" cy="42415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130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1162516" y="1681786"/>
            <a:ext cx="10351822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）单击数值调节钮上的上、下按钮，查看到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$A$2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的数值是否跟着变化。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）在单元格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输入公式“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=INDEX($B$16:$G$26,$A$2,COLUMN(A1))”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_1_1">
            <a:extLst>
              <a:ext uri="{FF2B5EF4-FFF2-40B4-BE49-F238E27FC236}">
                <a16:creationId xmlns:a16="http://schemas.microsoft.com/office/drawing/2014/main" id="{860EFB28-32E7-B445-C93D-09E5F4EE2E2E}"/>
              </a:ext>
            </a:extLst>
          </p:cNvPr>
          <p:cNvSpPr/>
          <p:nvPr/>
        </p:nvSpPr>
        <p:spPr>
          <a:xfrm>
            <a:off x="6281705" y="545897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按钮控制饼图展示数据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54BE727-414C-05D9-677B-8B2F7C57F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702" y="2795552"/>
            <a:ext cx="5268595" cy="3774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225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6205491" y="2161180"/>
            <a:ext cx="5291091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）把单元格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的公式复制到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C2:G2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，并选择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B1:F2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区域。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9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）插入饼形图。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10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）把饼形图移动合适的位置，在饼形图上右击，在弹出的快捷菜单中执行“添加数据标签→添加数据标注”命令。根据需要添加数据标注。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_1_1">
            <a:extLst>
              <a:ext uri="{FF2B5EF4-FFF2-40B4-BE49-F238E27FC236}">
                <a16:creationId xmlns:a16="http://schemas.microsoft.com/office/drawing/2014/main" id="{B4F4AC78-F559-6141-6C98-2A257A59F148}"/>
              </a:ext>
            </a:extLst>
          </p:cNvPr>
          <p:cNvSpPr/>
          <p:nvPr/>
        </p:nvSpPr>
        <p:spPr>
          <a:xfrm>
            <a:off x="6281705" y="545897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按钮控制饼图展示数据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CAE5BCC-2AAD-A8BF-72CF-D7BFB09B4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219" y="1496060"/>
            <a:ext cx="5268595" cy="53619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928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886785" y="2134548"/>
            <a:ext cx="5023511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）添加数据标注后的饼形图上显示有数据和百分比。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）执行“填充→渐变→线性向上”命令，填充背景色。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）单击数值调节钮上的上、下按钮，查看图表是否跟着各个数据产生变化的效果。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_1_1">
            <a:extLst>
              <a:ext uri="{FF2B5EF4-FFF2-40B4-BE49-F238E27FC236}">
                <a16:creationId xmlns:a16="http://schemas.microsoft.com/office/drawing/2014/main" id="{27444243-47B6-C68F-A7E4-BBD26EED2707}"/>
              </a:ext>
            </a:extLst>
          </p:cNvPr>
          <p:cNvSpPr/>
          <p:nvPr/>
        </p:nvSpPr>
        <p:spPr>
          <a:xfrm>
            <a:off x="6281705" y="545897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按钮控制饼图展示数据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7111013-0D03-9838-7483-53C694191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1705" y="1305933"/>
            <a:ext cx="5268595" cy="54082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956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任务四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车型性能对比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4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车型性能对比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1927619"/>
            <a:ext cx="11623610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）打开文件“车型性能对比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，选中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单元格，执行“数据→数据验证”命令。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）在“数据验证”对话框中，设置允许为“序列”，设置来源“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=$B$1:$G$1”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）复制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，复制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A1:A6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K1:K6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8D04BF60-5A39-2671-F831-F4B1CD96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473" y="4232892"/>
            <a:ext cx="6709509" cy="23313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202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268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21807" y="1924382"/>
            <a:ext cx="10574693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单元格输入公式“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=OFFSET($A$2:$A$6,0,MATCH(J$1,$B$1:$G$1,0))”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0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A91BF297-952D-2076-DD79-7082C6836937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车型性能对比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3EBFD4A-017A-8CF4-B8E9-65FBF74E8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3029" y="3052789"/>
            <a:ext cx="7494251" cy="27308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91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66081" y="1506684"/>
            <a:ext cx="10591878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单元格的公式复制到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J3:J6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区域中。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J2:J6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区域内容复制到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L2:L6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区域中。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）单击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单元格更换选项内容会看到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列数据对应变换，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列车型数据与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列车型数据可以对比展示。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BB9315C2-A136-4492-F9BF-9B89C4537329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车型性能对比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2A3B200-9025-4AA3-482C-504788DAE5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90" y="3810980"/>
            <a:ext cx="5267960" cy="189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EA521AD-B388-EE44-4E3E-0A7F8081E5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0169" y="4777675"/>
            <a:ext cx="5266055" cy="1880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5B2FBB5-F17A-EF6F-613E-71C327C51D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1552" y="3801927"/>
            <a:ext cx="5269865" cy="18770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8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268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82110" y="1437733"/>
            <a:ext cx="1057469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）执行“条件格式”命令，为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列单元格设置合适的格式。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）执行“条件格式”命令，为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列合适的单元格设置合适的格式，最终效果如图所示。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A91BF297-952D-2076-DD79-7082C6836937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车型性能对比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D508115-2136-2D72-B956-D589C70D8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8810" y="3468867"/>
            <a:ext cx="7502310" cy="26785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70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4896C3D-F532-487E-97F9-EA39C783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560468" y="-2667000"/>
            <a:ext cx="6858000" cy="121920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EA67505-0C3F-454C-AE89-F2DEFA2B36AB}"/>
              </a:ext>
            </a:extLst>
          </p:cNvPr>
          <p:cNvSpPr/>
          <p:nvPr/>
        </p:nvSpPr>
        <p:spPr>
          <a:xfrm rot="20471840">
            <a:off x="6717334" y="1734133"/>
            <a:ext cx="4129698" cy="5850248"/>
          </a:xfrm>
          <a:prstGeom prst="roundRect">
            <a:avLst/>
          </a:prstGeom>
          <a:solidFill>
            <a:schemeClr val="bg1"/>
          </a:solidFill>
          <a:ln w="127000">
            <a:gradFill>
              <a:gsLst>
                <a:gs pos="0">
                  <a:srgbClr val="15AFEF"/>
                </a:gs>
                <a:gs pos="100000">
                  <a:srgbClr val="0D96E1"/>
                </a:gs>
              </a:gsLst>
              <a:lin ang="5400000" scaled="1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7C9F18-B620-44A0-8275-11D6FC316215}"/>
              </a:ext>
            </a:extLst>
          </p:cNvPr>
          <p:cNvGrpSpPr/>
          <p:nvPr/>
        </p:nvGrpSpPr>
        <p:grpSpPr>
          <a:xfrm>
            <a:off x="1030892" y="2207164"/>
            <a:ext cx="3716415" cy="508000"/>
            <a:chOff x="1740257" y="3330222"/>
            <a:chExt cx="3716415" cy="508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6B95BEC-9902-494A-AFC1-CF54C1DE804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4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CD52F2-87E2-4831-B04B-BACFCC867120}"/>
                </a:ext>
              </a:extLst>
            </p:cNvPr>
            <p:cNvSpPr txBox="1"/>
            <p:nvPr/>
          </p:nvSpPr>
          <p:spPr>
            <a:xfrm>
              <a:off x="2494964" y="3375770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任务四  车型性能对比</a:t>
              </a:r>
            </a:p>
          </p:txBody>
        </p:sp>
      </p:grpSp>
      <p:sp>
        <p:nvSpPr>
          <p:cNvPr id="33" name="TextBox 5">
            <a:extLst>
              <a:ext uri="{FF2B5EF4-FFF2-40B4-BE49-F238E27FC236}">
                <a16:creationId xmlns:a16="http://schemas.microsoft.com/office/drawing/2014/main" id="{3E64DC59-FB15-4F21-B81E-A68C8873A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239" y="906165"/>
            <a:ext cx="48192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CONTENTS</a:t>
            </a:r>
            <a:endParaRPr lang="en-US" altLang="zh-CN" sz="4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B470F2AB-1C5C-4519-8493-E26C649D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018" y="424494"/>
            <a:ext cx="481922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600" spc="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en-US" altLang="zh-CN" sz="4600" spc="6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9C2D69E-1535-4CB3-B820-E8D61D04F087}"/>
              </a:ext>
            </a:extLst>
          </p:cNvPr>
          <p:cNvGrpSpPr/>
          <p:nvPr/>
        </p:nvGrpSpPr>
        <p:grpSpPr>
          <a:xfrm>
            <a:off x="1055415" y="3369097"/>
            <a:ext cx="3723242" cy="508000"/>
            <a:chOff x="1740257" y="3330222"/>
            <a:chExt cx="3723242" cy="5080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6F9F8BD-ABB7-47FB-81A5-599FA8BACFD6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5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17299E-687F-49DA-86C9-10081E694CDF}"/>
                </a:ext>
              </a:extLst>
            </p:cNvPr>
            <p:cNvSpPr txBox="1"/>
            <p:nvPr/>
          </p:nvSpPr>
          <p:spPr>
            <a:xfrm>
              <a:off x="2501791" y="340936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任务五  库存情况展示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F9074D-A2CD-4BA8-A455-F966EAF8C314}"/>
              </a:ext>
            </a:extLst>
          </p:cNvPr>
          <p:cNvGrpSpPr/>
          <p:nvPr/>
        </p:nvGrpSpPr>
        <p:grpSpPr>
          <a:xfrm>
            <a:off x="1069069" y="4726197"/>
            <a:ext cx="3716415" cy="508000"/>
            <a:chOff x="1740257" y="3330222"/>
            <a:chExt cx="3716415" cy="508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4F2041-6E87-4205-A472-2DB702CA9EBB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6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AEA48-548C-4828-8DDE-B7BFD79633BB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任务六  到店人数预测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D38A7D-6E74-6610-DC64-8DA525A47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183" y="-53319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5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任务五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库存情况展示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43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库存情况展示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1996829"/>
            <a:ext cx="5850672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）打开“库存情况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文件，复制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A1:F1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H1:M1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）执行“开发工具→插入→数值调节钮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窗体控件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）在数值调节钮上右击，在弹出的快捷菜单中执行“设置控件格式”命令。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888151F1-81AD-3372-4884-FBD05AEB25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596" y="2321132"/>
            <a:ext cx="4587240" cy="3005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25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5" y="1462741"/>
            <a:ext cx="9800310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）在“设置对象格式”对话框中，设置最小值为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，最大值为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，单元格链接设为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$H$2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单元格输入公式“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=INDEX($B$2:$F$13,$H$2,COLUMN(A1))”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F81815E9-CD00-A616-0748-7A4B47F648BB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库存情况展示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3D35B3F-F007-5AB1-FFD2-C96436E551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6641" y="3518883"/>
            <a:ext cx="6960460" cy="2840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631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5" y="1462741"/>
            <a:ext cx="9800310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单元格公式复制到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J2:M2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）选中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I1:M2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区域，插入“树状图”图表。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）把图表移动适当的位置。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F81815E9-CD00-A616-0748-7A4B47F648BB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库存情况展示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299E3F-BA3C-B980-2251-2243AFF4F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582" y="3307830"/>
            <a:ext cx="7274994" cy="33832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343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3008926"/>
            <a:chOff x="-4251465" y="555798"/>
            <a:chExt cx="4215117" cy="300892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任务六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14744" y="2856838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到店人数预测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39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8452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到店人数预测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79468" y="1170432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945595" y="2427792"/>
            <a:ext cx="4010105" cy="277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）打开“到店人数预测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D14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单元格输入公式：“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=FORECAST.ETS(B14,$C$2:$C$13,$B$2:$B$13,1,1,1)”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AA894782-26EE-9D22-3186-55DC6ABB0F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0529" y="1755207"/>
            <a:ext cx="4897120" cy="4285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8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3116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7" y="1307000"/>
            <a:ext cx="9818064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D14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单元格的公式复制到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D15:D19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）选中有数据的任意一个单元格，执行“插入→簇状柱形图”命令。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9F92F2AC-5E3D-A898-9D36-71882FF41082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到店人数预测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90B975D-72B6-0172-9E43-470DF79A1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860" y="2752934"/>
            <a:ext cx="6301949" cy="36656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159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84" y="2210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21807" y="1518565"/>
            <a:ext cx="9457459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）把图表移动合适的位置，标题更改为“到店人数预测”，执行“填充→渐变→线性对象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右下到左上”命令。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F65B59E5-83CE-F88C-E2A2-70EF94320EEE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到店人数预测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7BA247A-A4CF-2859-5C1E-21232D6F8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1331" y="2776119"/>
            <a:ext cx="5266690" cy="3705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72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734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00061" y="1342844"/>
            <a:ext cx="10591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完成的预测数据和图表的效果如图所示。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194B68F7-A740-5F66-AF16-3FE73711914F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到店人数预测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E8457E8-C8F9-840C-4D48-FEC7CB42F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6981" y="2310716"/>
            <a:ext cx="6445189" cy="42403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419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CD65B86A-4F51-4564-851B-F919A43F515F}"/>
              </a:ext>
            </a:extLst>
          </p:cNvPr>
          <p:cNvSpPr/>
          <p:nvPr/>
        </p:nvSpPr>
        <p:spPr>
          <a:xfrm>
            <a:off x="4954126" y="2176623"/>
            <a:ext cx="7131286" cy="2176338"/>
          </a:xfrm>
          <a:prstGeom prst="ellipse">
            <a:avLst/>
          </a:prstGeom>
          <a:noFill/>
          <a:ln>
            <a:noFill/>
          </a:ln>
          <a:effectLst>
            <a:innerShdw blurRad="254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9B6D93-2642-D4A5-A3CF-0FBF4E46F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66" y="1697128"/>
            <a:ext cx="5126899" cy="375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3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任务一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646771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平均内外展示图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9431935-0422-9FE2-7B99-F673AED24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86" y="89398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7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_1_1">
            <a:extLst>
              <a:ext uri="{FF2B5EF4-FFF2-40B4-BE49-F238E27FC236}">
                <a16:creationId xmlns:a16="http://schemas.microsoft.com/office/drawing/2014/main" id="{87188F20-9F3F-4CBE-90FF-52D9FDB329F4}"/>
              </a:ext>
            </a:extLst>
          </p:cNvPr>
          <p:cNvSpPr/>
          <p:nvPr/>
        </p:nvSpPr>
        <p:spPr>
          <a:xfrm>
            <a:off x="7852054" y="383459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3483595-1E9B-5793-1DC1-6482F04D9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582" y="1299961"/>
            <a:ext cx="8910836" cy="555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9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FE3AAAD-3B64-FC4C-4AB5-BDCD6CD64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5461" y="1313478"/>
            <a:ext cx="6561078" cy="5429406"/>
          </a:xfrm>
          <a:prstGeom prst="rect">
            <a:avLst/>
          </a:prstGeom>
        </p:spPr>
      </p:pic>
      <p:sp>
        <p:nvSpPr>
          <p:cNvPr id="6" name="Rectangle 3_1_1">
            <a:extLst>
              <a:ext uri="{FF2B5EF4-FFF2-40B4-BE49-F238E27FC236}">
                <a16:creationId xmlns:a16="http://schemas.microsoft.com/office/drawing/2014/main" id="{87188F20-9F3F-4CBE-90FF-52D9FDB329F4}"/>
              </a:ext>
            </a:extLst>
          </p:cNvPr>
          <p:cNvSpPr/>
          <p:nvPr/>
        </p:nvSpPr>
        <p:spPr>
          <a:xfrm>
            <a:off x="7852054" y="383459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思考与练习</a:t>
            </a:r>
          </a:p>
        </p:txBody>
      </p:sp>
    </p:spTree>
    <p:extLst>
      <p:ext uri="{BB962C8B-B14F-4D97-AF65-F5344CB8AC3E}">
        <p14:creationId xmlns:p14="http://schemas.microsoft.com/office/powerpoint/2010/main" val="3715317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F9C2B1B-6078-4289-B17F-4B576211BF28}"/>
              </a:ext>
            </a:extLst>
          </p:cNvPr>
          <p:cNvSpPr/>
          <p:nvPr/>
        </p:nvSpPr>
        <p:spPr>
          <a:xfrm>
            <a:off x="6057942" y="3063550"/>
            <a:ext cx="5880862" cy="997600"/>
          </a:xfrm>
          <a:custGeom>
            <a:avLst/>
            <a:gdLst>
              <a:gd name="connsiteX0" fmla="*/ 0 w 2790557"/>
              <a:gd name="connsiteY0" fmla="*/ 0 h 473376"/>
              <a:gd name="connsiteX1" fmla="*/ 2553869 w 2790557"/>
              <a:gd name="connsiteY1" fmla="*/ 0 h 473376"/>
              <a:gd name="connsiteX2" fmla="*/ 2790557 w 2790557"/>
              <a:gd name="connsiteY2" fmla="*/ 236688 h 473376"/>
              <a:gd name="connsiteX3" fmla="*/ 2553869 w 2790557"/>
              <a:gd name="connsiteY3" fmla="*/ 473376 h 473376"/>
              <a:gd name="connsiteX4" fmla="*/ 0 w 2790557"/>
              <a:gd name="connsiteY4" fmla="*/ 473376 h 473376"/>
              <a:gd name="connsiteX5" fmla="*/ 0 w 2790557"/>
              <a:gd name="connsiteY5" fmla="*/ 0 h 47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557" h="473376">
                <a:moveTo>
                  <a:pt x="0" y="0"/>
                </a:moveTo>
                <a:lnTo>
                  <a:pt x="2553869" y="0"/>
                </a:lnTo>
                <a:cubicBezTo>
                  <a:pt x="2684588" y="0"/>
                  <a:pt x="2790557" y="105969"/>
                  <a:pt x="2790557" y="236688"/>
                </a:cubicBezTo>
                <a:cubicBezTo>
                  <a:pt x="2790557" y="367407"/>
                  <a:pt x="2684588" y="473376"/>
                  <a:pt x="2553869" y="473376"/>
                </a:cubicBezTo>
                <a:lnTo>
                  <a:pt x="0" y="47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spc="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241946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653927" cy="3566744"/>
          </a:xfrm>
          <a:prstGeom prst="rect">
            <a:avLst/>
          </a:prstGeom>
        </p:spPr>
      </p:pic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6829124" y="35729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平均内外展示图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698997" y="1670077"/>
            <a:ext cx="96781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98997" y="2412535"/>
            <a:ext cx="4538152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）打开“平均产量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文件，在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B3:K3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的单元格内输入公式“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=RANDBETWEEN(60,90)”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范围内随机产生整数；在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B6:K6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的单元格内输入公式“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=AVERAGE($B3:$K3)”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，计算出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B3:K3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单元格各数的平均产量。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7CFED0-915F-A465-5F86-49FFB579D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149" y="2338518"/>
            <a:ext cx="6151457" cy="38905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2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601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1050086" y="1262959"/>
            <a:ext cx="9674139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B4:K4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的单元格输入公式“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=IF(B3&lt;=B6,B3,B6)”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，得到产量在平均产量内的数。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B5:K5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的单元格输入公式“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=IF(B3&lt;=B6,0,B3-B6)”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，得到超过平均产量的数。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0B181936-1CEA-A72B-D6BA-CBB431C45AC8}"/>
              </a:ext>
            </a:extLst>
          </p:cNvPr>
          <p:cNvSpPr/>
          <p:nvPr/>
        </p:nvSpPr>
        <p:spPr>
          <a:xfrm>
            <a:off x="6829124" y="35729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平均内外展示图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314B79B-A041-536F-1A2D-5FDA085A52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316" y="3261816"/>
            <a:ext cx="5273040" cy="3335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425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282" y="-82023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1014576" y="2498907"/>
            <a:ext cx="4960097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4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）选中任一个有数值的单元格，插入簇状柱形图。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）把簇状柱形图移动合适的位置，执行“选择数据”命令。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0B181936-1CEA-A72B-D6BA-CBB431C45AC8}"/>
              </a:ext>
            </a:extLst>
          </p:cNvPr>
          <p:cNvSpPr/>
          <p:nvPr/>
        </p:nvSpPr>
        <p:spPr>
          <a:xfrm>
            <a:off x="6829124" y="35729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平均内外展示图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6E375A3-0D2C-7652-4120-C817EBEE5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140" y="1515649"/>
            <a:ext cx="5270500" cy="497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722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282" y="-82023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1254492" y="1431786"/>
            <a:ext cx="9683016" cy="277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）打开“选择数据源”对话框。删除“计划产量”数据，只保留“平均产量内”“超过平均”“年平均产量” 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7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）关闭“选择数据源”对话框，返回图表。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8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）执行“更改图表类型”命令。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0B181936-1CEA-A72B-D6BA-CBB431C45AC8}"/>
              </a:ext>
            </a:extLst>
          </p:cNvPr>
          <p:cNvSpPr/>
          <p:nvPr/>
        </p:nvSpPr>
        <p:spPr>
          <a:xfrm>
            <a:off x="6829124" y="35729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平均内外展示图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0E1BF4E-7B1E-9A33-7DE7-35DA0D39C5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505" y="3160570"/>
            <a:ext cx="5271135" cy="34842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08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6282" y="-82023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1254492" y="2326079"/>
            <a:ext cx="5574632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9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）打开“更改图表类型”对话框，选择“组合图”选择卡。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10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）“平均产量内”数据选择“堆积柱形图”。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11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）“超过平均”数据选择“堆积柱形图”，平均产量保留折线图。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0B181936-1CEA-A72B-D6BA-CBB431C45AC8}"/>
              </a:ext>
            </a:extLst>
          </p:cNvPr>
          <p:cNvSpPr/>
          <p:nvPr/>
        </p:nvSpPr>
        <p:spPr>
          <a:xfrm>
            <a:off x="6829124" y="357293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平均内外展示图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1F9DA53-0D74-B101-2C71-1363A11465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1781" y="1843803"/>
            <a:ext cx="4025900" cy="4102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601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2FB7"/>
      </a:accent1>
      <a:accent2>
        <a:srgbClr val="2066E9"/>
      </a:accent2>
      <a:accent3>
        <a:srgbClr val="FFFFFF"/>
      </a:accent3>
      <a:accent4>
        <a:srgbClr val="1750E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D2FB7"/>
    </a:accent1>
    <a:accent2>
      <a:srgbClr val="2066E9"/>
    </a:accent2>
    <a:accent3>
      <a:srgbClr val="FFFFFF"/>
    </a:accent3>
    <a:accent4>
      <a:srgbClr val="1750E4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1634</Words>
  <Application>Microsoft Office PowerPoint</Application>
  <PresentationFormat>宽屏</PresentationFormat>
  <Paragraphs>129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E-BZ</vt:lpstr>
      <vt:lpstr>等线</vt:lpstr>
      <vt:lpstr>等线 Light</vt:lpstr>
      <vt:lpstr>黑体</vt:lpstr>
      <vt:lpstr>字魂59号-创粗黑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 晨蕾</dc:creator>
  <cp:lastModifiedBy>li yuting</cp:lastModifiedBy>
  <cp:revision>628</cp:revision>
  <dcterms:created xsi:type="dcterms:W3CDTF">2019-09-07T02:50:33Z</dcterms:created>
  <dcterms:modified xsi:type="dcterms:W3CDTF">2023-07-14T02:39:39Z</dcterms:modified>
</cp:coreProperties>
</file>