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6" r:id="rId2"/>
    <p:sldId id="258" r:id="rId3"/>
    <p:sldId id="3142" r:id="rId4"/>
    <p:sldId id="3120" r:id="rId5"/>
    <p:sldId id="284" r:id="rId6"/>
    <p:sldId id="3125" r:id="rId7"/>
    <p:sldId id="3178" r:id="rId8"/>
    <p:sldId id="3179" r:id="rId9"/>
    <p:sldId id="3180" r:id="rId10"/>
    <p:sldId id="3127" r:id="rId11"/>
    <p:sldId id="3128" r:id="rId12"/>
    <p:sldId id="3134" r:id="rId13"/>
    <p:sldId id="280" r:id="rId14"/>
    <p:sldId id="3136" r:id="rId15"/>
    <p:sldId id="3137" r:id="rId16"/>
    <p:sldId id="3138" r:id="rId17"/>
    <p:sldId id="3139" r:id="rId18"/>
    <p:sldId id="3140" r:id="rId19"/>
    <p:sldId id="3181" r:id="rId20"/>
    <p:sldId id="3182" r:id="rId21"/>
    <p:sldId id="3183" r:id="rId22"/>
    <p:sldId id="3150" r:id="rId23"/>
    <p:sldId id="3151" r:id="rId24"/>
    <p:sldId id="3184" r:id="rId25"/>
    <p:sldId id="3152" r:id="rId26"/>
    <p:sldId id="3185" r:id="rId27"/>
    <p:sldId id="3186" r:id="rId28"/>
    <p:sldId id="3187" r:id="rId29"/>
    <p:sldId id="3188" r:id="rId30"/>
    <p:sldId id="3157" r:id="rId31"/>
    <p:sldId id="3158" r:id="rId32"/>
    <p:sldId id="3159" r:id="rId33"/>
    <p:sldId id="3160" r:id="rId34"/>
    <p:sldId id="3161" r:id="rId35"/>
    <p:sldId id="3189" r:id="rId36"/>
    <p:sldId id="3163" r:id="rId37"/>
    <p:sldId id="3164" r:id="rId38"/>
    <p:sldId id="3165" r:id="rId39"/>
    <p:sldId id="3175" r:id="rId40"/>
    <p:sldId id="3176" r:id="rId41"/>
    <p:sldId id="3190" r:id="rId42"/>
    <p:sldId id="3191" r:id="rId43"/>
    <p:sldId id="3192" r:id="rId44"/>
    <p:sldId id="3193" r:id="rId45"/>
    <p:sldId id="3194" r:id="rId46"/>
    <p:sldId id="3195" r:id="rId47"/>
    <p:sldId id="3196" r:id="rId48"/>
    <p:sldId id="3197" r:id="rId49"/>
    <p:sldId id="3141" r:id="rId50"/>
    <p:sldId id="287" r:id="rId51"/>
    <p:sldId id="3124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E161166-B69E-4941-BFD3-5D76685DBA54}">
          <p14:sldIdLst>
            <p14:sldId id="256"/>
            <p14:sldId id="258"/>
            <p14:sldId id="3142"/>
            <p14:sldId id="3120"/>
            <p14:sldId id="284"/>
          </p14:sldIdLst>
        </p14:section>
        <p14:section name="无标题节" id="{6258E7AE-0924-4841-9143-720E70093CE3}">
          <p14:sldIdLst>
            <p14:sldId id="3125"/>
            <p14:sldId id="3178"/>
            <p14:sldId id="3179"/>
            <p14:sldId id="3180"/>
            <p14:sldId id="3127"/>
            <p14:sldId id="3128"/>
            <p14:sldId id="3134"/>
            <p14:sldId id="280"/>
            <p14:sldId id="3136"/>
            <p14:sldId id="3137"/>
            <p14:sldId id="3138"/>
            <p14:sldId id="3139"/>
            <p14:sldId id="3140"/>
            <p14:sldId id="3181"/>
            <p14:sldId id="3182"/>
            <p14:sldId id="3183"/>
            <p14:sldId id="3150"/>
            <p14:sldId id="3151"/>
            <p14:sldId id="3184"/>
            <p14:sldId id="3152"/>
            <p14:sldId id="3185"/>
            <p14:sldId id="3186"/>
            <p14:sldId id="3187"/>
            <p14:sldId id="3188"/>
            <p14:sldId id="3157"/>
            <p14:sldId id="3158"/>
            <p14:sldId id="3159"/>
            <p14:sldId id="3160"/>
            <p14:sldId id="3161"/>
            <p14:sldId id="3189"/>
            <p14:sldId id="3163"/>
            <p14:sldId id="3164"/>
            <p14:sldId id="3165"/>
            <p14:sldId id="3175"/>
            <p14:sldId id="3176"/>
            <p14:sldId id="3190"/>
            <p14:sldId id="3191"/>
            <p14:sldId id="3192"/>
            <p14:sldId id="3193"/>
            <p14:sldId id="3194"/>
            <p14:sldId id="3195"/>
            <p14:sldId id="3196"/>
            <p14:sldId id="3197"/>
            <p14:sldId id="3141"/>
            <p14:sldId id="287"/>
            <p14:sldId id="31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FEF"/>
    <a:srgbClr val="0D96E1"/>
    <a:srgbClr val="E6E6E6"/>
    <a:srgbClr val="1244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34" autoAdjust="0"/>
    <p:restoredTop sz="94660"/>
  </p:normalViewPr>
  <p:slideViewPr>
    <p:cSldViewPr snapToGrid="0">
      <p:cViewPr varScale="1">
        <p:scale>
          <a:sx n="86" d="100"/>
          <a:sy n="86" d="100"/>
        </p:scale>
        <p:origin x="259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828C0-4495-4689-9C13-D53DB56E1F68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C5B6C-F839-4DDB-8CE2-52F5606BB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38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67463C-8722-4C40-8B09-EF33D7DE5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537475-4F9A-45E7-9DE2-97E7E46877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E1084B-B476-40F3-9BB6-7D5DAC821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28A091-4E0F-4904-BFDA-D2CEA3568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AAD250-B945-4295-9D6C-6223A1B91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67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65B40A1-F478-46E8-AD0D-EB2E358B0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690104-D2B6-449F-82DA-AA2A59918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65BC0D-74C0-491C-8154-A407DE53C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1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82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5ECFFC-14DF-426D-89CA-40A7A22DF3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650" y="1185397"/>
            <a:ext cx="6858000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05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C9E24A-7E24-482F-B073-3DA721A212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33"/>
          <a:stretch/>
        </p:blipFill>
        <p:spPr>
          <a:xfrm>
            <a:off x="-729357" y="-180478"/>
            <a:ext cx="8102568" cy="703847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D10C506-B53B-4C06-98DE-523AD3567A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027644" cy="6858000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4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A157C2-2BB7-4FF4-96FC-B9E4A32A06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01"/>
          <a:stretch/>
        </p:blipFill>
        <p:spPr>
          <a:xfrm rot="20936608">
            <a:off x="5319675" y="23483"/>
            <a:ext cx="7492964" cy="6811033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90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id="{C8B9FCE9-A07D-40E2-A4D6-DAD59B9590B7}"/>
              </a:ext>
            </a:extLst>
          </p:cNvPr>
          <p:cNvSpPr/>
          <p:nvPr userDrawn="1"/>
        </p:nvSpPr>
        <p:spPr>
          <a:xfrm>
            <a:off x="0" y="0"/>
            <a:ext cx="12192000" cy="6858001"/>
          </a:xfrm>
          <a:prstGeom prst="rect">
            <a:avLst/>
          </a:prstGeom>
          <a:gradFill>
            <a:gsLst>
              <a:gs pos="45000">
                <a:schemeClr val="bg1">
                  <a:alpha val="49000"/>
                </a:schemeClr>
              </a:gs>
              <a:gs pos="86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1BEBCD-A5BA-44CE-B364-E761BD75DFD3}"/>
              </a:ext>
            </a:extLst>
          </p:cNvPr>
          <p:cNvCxnSpPr>
            <a:cxnSpLocks/>
          </p:cNvCxnSpPr>
          <p:nvPr userDrawn="1"/>
        </p:nvCxnSpPr>
        <p:spPr>
          <a:xfrm>
            <a:off x="-177764" y="1190555"/>
            <a:ext cx="1254752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27FE86BB-197C-4136-8DB8-272B17F23F71}"/>
              </a:ext>
            </a:extLst>
          </p:cNvPr>
          <p:cNvSpPr/>
          <p:nvPr userDrawn="1"/>
        </p:nvSpPr>
        <p:spPr>
          <a:xfrm>
            <a:off x="10997277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85315FA3-22CE-4790-B64D-D1428D97D406}"/>
              </a:ext>
            </a:extLst>
          </p:cNvPr>
          <p:cNvSpPr/>
          <p:nvPr userDrawn="1"/>
        </p:nvSpPr>
        <p:spPr>
          <a:xfrm>
            <a:off x="11488461" y="703941"/>
            <a:ext cx="420023" cy="268941"/>
          </a:xfrm>
          <a:prstGeom prst="parallelogram">
            <a:avLst>
              <a:gd name="adj" fmla="val 43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E566289-82C3-4037-807B-C2CE097827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-17584"/>
            <a:ext cx="6643856" cy="356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1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4" grpId="0" animBg="1"/>
      <p:bldP spid="25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06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668A9CD-00B5-4BA8-A7AA-A6DB0004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A61BA2-1069-4FCF-8129-B523451FA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D58E00-DA88-4FC3-9062-D12F6764AD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6CA973-DA2B-4BAA-9CFF-5DD7E4F7A5C7}" type="datetimeFigureOut">
              <a:rPr lang="zh-CN" altLang="en-US" smtClean="0"/>
              <a:t>2023/7/10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D4EE46-AB8F-4498-936B-5A9E2D20A7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5898BB-2F5C-4FB6-AA18-40CDD32704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F9E60-6B2A-4B01-B0C9-F26E235B2A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97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1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83062" y="-2653441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163573A5-D2A8-4007-BF8B-F995FB4F38A1}"/>
              </a:ext>
            </a:extLst>
          </p:cNvPr>
          <p:cNvCxnSpPr>
            <a:cxnSpLocks/>
          </p:cNvCxnSpPr>
          <p:nvPr/>
        </p:nvCxnSpPr>
        <p:spPr>
          <a:xfrm>
            <a:off x="7111449" y="1848265"/>
            <a:ext cx="0" cy="15942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7">
            <a:extLst>
              <a:ext uri="{FF2B5EF4-FFF2-40B4-BE49-F238E27FC236}">
                <a16:creationId xmlns:a16="http://schemas.microsoft.com/office/drawing/2014/main" id="{DDD7ABCC-10B2-4CA6-AE7D-A7255F60A43E}"/>
              </a:ext>
            </a:extLst>
          </p:cNvPr>
          <p:cNvSpPr txBox="1"/>
          <p:nvPr/>
        </p:nvSpPr>
        <p:spPr>
          <a:xfrm>
            <a:off x="7111449" y="3591691"/>
            <a:ext cx="4306104" cy="1964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>
              <a:lnSpc>
                <a:spcPct val="150000"/>
              </a:lnSpc>
              <a:defRPr/>
            </a:pP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eelawadee UI Semilight" panose="020B0402040204020203" pitchFamily="34" charset="-34"/>
                <a:sym typeface="字魂59号-创粗黑" panose="00000500000000000000" pitchFamily="2" charset="-122"/>
              </a:rPr>
              <a:t>数据透视表与</a:t>
            </a:r>
            <a:r>
              <a:rPr lang="en-US" altLang="zh-CN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eelawadee UI Semilight" panose="020B0402040204020203" pitchFamily="34" charset="-34"/>
                <a:sym typeface="字魂59号-创粗黑" panose="00000500000000000000" pitchFamily="2" charset="-122"/>
              </a:rPr>
              <a:t>Pivot</a:t>
            </a:r>
            <a:r>
              <a:rPr lang="zh-CN" altLang="en-US" sz="4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Leelawadee UI Semilight" panose="020B0402040204020203" pitchFamily="34" charset="-34"/>
                <a:sym typeface="字魂59号-创粗黑" panose="00000500000000000000" pitchFamily="2" charset="-122"/>
              </a:rPr>
              <a:t>应用</a:t>
            </a:r>
            <a:endParaRPr kumimoji="0" lang="zh-CN" altLang="en-US" sz="4400" b="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Leelawadee UI Semilight" panose="020B0402040204020203" pitchFamily="34" charset="-34"/>
              <a:sym typeface="字魂59号-创粗黑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F5EC41-BE27-9D41-5BA8-E193A4B2B562}"/>
              </a:ext>
            </a:extLst>
          </p:cNvPr>
          <p:cNvSpPr txBox="1"/>
          <p:nvPr/>
        </p:nvSpPr>
        <p:spPr>
          <a:xfrm>
            <a:off x="7507580" y="1859389"/>
            <a:ext cx="48139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项目四</a:t>
            </a:r>
          </a:p>
        </p:txBody>
      </p:sp>
    </p:spTree>
    <p:extLst>
      <p:ext uri="{BB962C8B-B14F-4D97-AF65-F5344CB8AC3E}">
        <p14:creationId xmlns:p14="http://schemas.microsoft.com/office/powerpoint/2010/main" val="141532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任务二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83096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按日期分项目求和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F519EB-24A4-0794-176D-F490F65A3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032" y="2263716"/>
            <a:ext cx="5269865" cy="373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C416172-AB84-DFBF-3580-743BAD27E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44883" y="219293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按日期分项目求和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301622" y="1269117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762677" y="2263716"/>
            <a:ext cx="6278880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）打开“支出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文件，单击任意一个有数据的单元格，执行“插入→数据透视表”命令。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）在“数据透视表字段”窗格中，把“支出项目”字段拖动到“列”，把“日期”字段拖动到“行”，把“金额”字段拖动到“值”即可。</a:t>
            </a: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41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任务三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738468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Pivot</a:t>
              </a:r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的加载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CB9B2456-1334-87FB-57B6-6589F5B80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695" y="-1153788"/>
            <a:ext cx="8167315" cy="816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_1_1">
            <a:extLst>
              <a:ext uri="{FF2B5EF4-FFF2-40B4-BE49-F238E27FC236}">
                <a16:creationId xmlns:a16="http://schemas.microsoft.com/office/drawing/2014/main" id="{9C48E522-95C8-42C6-A384-068F361EACC1}"/>
              </a:ext>
            </a:extLst>
          </p:cNvPr>
          <p:cNvSpPr/>
          <p:nvPr/>
        </p:nvSpPr>
        <p:spPr>
          <a:xfrm>
            <a:off x="8315077" y="537019"/>
            <a:ext cx="26791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Pivot</a:t>
            </a:r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的加载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636F08B-C298-7094-6606-B1FDB6E9CE50}"/>
              </a:ext>
            </a:extLst>
          </p:cNvPr>
          <p:cNvSpPr txBox="1"/>
          <p:nvPr/>
        </p:nvSpPr>
        <p:spPr>
          <a:xfrm>
            <a:off x="835442" y="1371239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454103" y="1855859"/>
            <a:ext cx="10902455" cy="1852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）启动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软件，执行“文件→选项”命令。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选项”对话框，选择“加载项”选项卡，“管理”选择“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加载项”，单击“转到”按钮。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60CEEBF-9F54-D74D-0162-4DCE971097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330" y="3336660"/>
            <a:ext cx="4013200" cy="32550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64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64914378-A0A7-4CD1-1554-71B371CA7AB2}"/>
              </a:ext>
            </a:extLst>
          </p:cNvPr>
          <p:cNvSpPr txBox="1"/>
          <p:nvPr/>
        </p:nvSpPr>
        <p:spPr>
          <a:xfrm>
            <a:off x="1135882" y="1397701"/>
            <a:ext cx="1027192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COM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加载项”对话框，勾选“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Microsoft Power Pivot for Excel”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）成功加载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Pivot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后的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Excel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界面中会看到一个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Power Pivot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工具。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_1">
            <a:extLst>
              <a:ext uri="{FF2B5EF4-FFF2-40B4-BE49-F238E27FC236}">
                <a16:creationId xmlns:a16="http://schemas.microsoft.com/office/drawing/2014/main" id="{1494C64C-AD36-C1D7-B276-E9238E99799D}"/>
              </a:ext>
            </a:extLst>
          </p:cNvPr>
          <p:cNvSpPr/>
          <p:nvPr/>
        </p:nvSpPr>
        <p:spPr>
          <a:xfrm>
            <a:off x="8288444" y="492630"/>
            <a:ext cx="26791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Pivot</a:t>
            </a:r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的加载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11FDCCC-DB93-93C0-811E-4529980B6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8678" y="3260774"/>
            <a:ext cx="5506330" cy="2811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130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任务四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度量值添加与应用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74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度量值添加与应用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3" y="2340566"/>
            <a:ext cx="5542406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）打开“候选人名单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文件，单击有数值的任意一个单元格，执行“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Power Pivot→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添加到数据模型”命令。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）打开“创建表”对话框，设置表数据，勾选“我的表具有标题”复选框，单击“确定”按钮。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11486873-9E0F-595B-BF3A-920DAB9218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424" y="1787556"/>
            <a:ext cx="3257550" cy="4152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202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268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680161" y="1521443"/>
            <a:ext cx="8246715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=COUNTA([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工员号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40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A91BF297-952D-2076-DD79-7082C6836937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度量值添加与应用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E89DB5F-1127-010B-EDD0-CA534A346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045" y="2248089"/>
            <a:ext cx="7254512" cy="4162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9156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66081" y="1506684"/>
            <a:ext cx="10591878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）完成后按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Enter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键，完成“度量值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1:=COUNTA([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工员号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的输入。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）执行“主页→数据透视表→数据透视表”命令。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）打开“创建数据透视表”对话框，点选“新工作表”复选框，单击“确定”按钮。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BB9315C2-A136-4492-F9BF-9B89C4537329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度量值添加与应用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E11DFD8-32CA-CDA2-BA79-3DE62D31C9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6756" y="3828319"/>
            <a:ext cx="5389337" cy="23015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984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1807" y="2148725"/>
            <a:ext cx="5812272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）在“数据透视表字段”窗格中，把“支部名称”字段拖动到“行”，把“度量值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字段拖动到“值”。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）右击字段“</a:t>
            </a:r>
            <a:r>
              <a:rPr lang="en-US" altLang="zh-CN" sz="2400" i="1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fx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度量值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，在弹出的快捷菜单中执行“编辑度量值”命令。打开“度量值”对话框。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BB9315C2-A136-4492-F9BF-9B89C4537329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度量值添加与应用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50C479D-C58F-B72A-94FC-4C1EDCD88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2770" y="1233911"/>
            <a:ext cx="2948904" cy="53181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9855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564448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69069" y="2068050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1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任务一  项目求和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191" y="647328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62242" y="2985476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2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任务二  按日期分项目求和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62242" y="3898773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3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任务三  </a:t>
              </a:r>
              <a:r>
                <a:rPr lang="en-US" altLang="zh-CN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Pivot</a:t>
              </a:r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的加载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D4161EE-AB33-43ED-A81E-8366060AAE05}"/>
              </a:ext>
            </a:extLst>
          </p:cNvPr>
          <p:cNvGrpSpPr/>
          <p:nvPr/>
        </p:nvGrpSpPr>
        <p:grpSpPr>
          <a:xfrm>
            <a:off x="1068569" y="4895339"/>
            <a:ext cx="3716415" cy="508000"/>
            <a:chOff x="1740257" y="3330222"/>
            <a:chExt cx="3716415" cy="50800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540343F8-F5B4-47FC-9C9E-2BD09C60DB2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4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C3571A0-9C0E-4E3D-8FBD-158FF75C76DF}"/>
                </a:ext>
              </a:extLst>
            </p:cNvPr>
            <p:cNvSpPr txBox="1"/>
            <p:nvPr/>
          </p:nvSpPr>
          <p:spPr>
            <a:xfrm>
              <a:off x="2494964" y="343811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任务四  度量值添加与应用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512" y="-524312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88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66081" y="1506684"/>
            <a:ext cx="10591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）度量值名称修改为“统计人数”。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BB9315C2-A136-4492-F9BF-9B89C4537329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度量值添加与应用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E8B7CFC-05FA-1FE0-1D90-A8EDBE12F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0063" y="2215481"/>
            <a:ext cx="5057298" cy="44814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229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66081" y="1506684"/>
            <a:ext cx="1059187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）关闭“度量值”对话框，返回工作簿查看数据表的效果。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BB9315C2-A136-4492-F9BF-9B89C4537329}"/>
              </a:ext>
            </a:extLst>
          </p:cNvPr>
          <p:cNvSpPr/>
          <p:nvPr/>
        </p:nvSpPr>
        <p:spPr>
          <a:xfrm>
            <a:off x="1121807" y="293790"/>
            <a:ext cx="69657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度量值添加与应用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05C5FCA-C9AD-A068-2BC1-891EE3DC4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386" y="2266576"/>
            <a:ext cx="5105400" cy="4224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3032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62847"/>
            <a:chOff x="-4251465" y="555798"/>
            <a:chExt cx="4215117" cy="2962847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任务五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251465" y="2810759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销售量排行图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43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销售量排行图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78999" y="2270249"/>
            <a:ext cx="10434002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）打开“销售排行表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文件，单击有数值的任意一个单元格，执行“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Power Pivot→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添加到数据模型”命令。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）打开“创建表”对话框，勾选“我的表具有标题”复选框，单击“确定”按钮。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）单击右侧空列的第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行单元格，输入公式“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=‘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1’[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一月销售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]+‘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1’[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二月销售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，并把公式复制到该列各行单元格，进行求和计算。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25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销售量排行图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EE8B7C5C-ADEA-1ED0-F8CC-0E144DECC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6881" y="1671652"/>
            <a:ext cx="6437535" cy="49815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2216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5" y="1462741"/>
            <a:ext cx="9587243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）把“计算列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表头修改为“销售量”。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3633667B-6BAF-7CF5-5AB7-D0D30EB725E1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销售量排行图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F1B8617-AB31-1420-82BA-C4424B3A7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4872" y="2101917"/>
            <a:ext cx="5818589" cy="4502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631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5" y="1421141"/>
            <a:ext cx="958724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）单击右侧空列的第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行单元格，输入公式“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=REPT(”*“,‘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1’[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销售量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]/10)”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，并把公式复制到该列各行单元格，得到以“*”号填充的长度比例示意图。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3633667B-6BAF-7CF5-5AB7-D0D30EB725E1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销售量排行图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178A62-1948-0D71-1F03-61544EEA75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1935"/>
          <a:stretch>
            <a:fillRect/>
          </a:stretch>
        </p:blipFill>
        <p:spPr>
          <a:xfrm>
            <a:off x="3161951" y="3429000"/>
            <a:ext cx="6424431" cy="300978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675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5" y="1421141"/>
            <a:ext cx="958724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）执行“文件→数据透视表→数据透视表”命令。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）打开“创建数据透视表”对话框，点选“新工作表”单选按钮，单击“确定”按钮。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3633667B-6BAF-7CF5-5AB7-D0D30EB725E1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销售量排行图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5B30550-7969-89E2-7B51-6F6BFB1899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391" t="59476" r="1144" b="4837"/>
          <a:stretch>
            <a:fillRect/>
          </a:stretch>
        </p:blipFill>
        <p:spPr>
          <a:xfrm>
            <a:off x="3564798" y="3630631"/>
            <a:ext cx="5618738" cy="2379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480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5" y="1421141"/>
            <a:ext cx="958724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）执行“文件→数据透视表→数据透视表”命令。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）打开“创建数据透视表”对话框，点选“新工作表”单选按钮，单击“确定”按钮。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3633667B-6BAF-7CF5-5AB7-D0D30EB725E1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销售量排行图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5B30550-7969-89E2-7B51-6F6BFB1899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0391" t="59476" r="1144" b="4837"/>
          <a:stretch>
            <a:fillRect/>
          </a:stretch>
        </p:blipFill>
        <p:spPr>
          <a:xfrm>
            <a:off x="3396122" y="3586243"/>
            <a:ext cx="5618738" cy="2379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924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5" y="1421141"/>
            <a:ext cx="9587243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）在“数据透视表字段”窗格中，把“小组名称”“计算列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拖动到“行”，把“销售量”字段拖动到“值”。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3633667B-6BAF-7CF5-5AB7-D0D30EB725E1}"/>
              </a:ext>
            </a:extLst>
          </p:cNvPr>
          <p:cNvSpPr/>
          <p:nvPr/>
        </p:nvSpPr>
        <p:spPr>
          <a:xfrm>
            <a:off x="1121807" y="190781"/>
            <a:ext cx="5252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销售量排行图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AA33F4B-7748-28FB-E4D5-4B7DB99553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2414" y="2695513"/>
            <a:ext cx="6003506" cy="397170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8469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:a16="http://schemas.microsoft.com/office/drawing/2014/main" id="{34896C3D-F532-487E-97F9-EA39C783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AEA67505-0C3F-454C-AE89-F2DEFA2B36AB}"/>
              </a:ext>
            </a:extLst>
          </p:cNvPr>
          <p:cNvSpPr/>
          <p:nvPr/>
        </p:nvSpPr>
        <p:spPr>
          <a:xfrm rot="20471840">
            <a:off x="6717334" y="1734133"/>
            <a:ext cx="4129698" cy="5850248"/>
          </a:xfrm>
          <a:prstGeom prst="roundRect">
            <a:avLst/>
          </a:prstGeom>
          <a:solidFill>
            <a:schemeClr val="bg1"/>
          </a:solidFill>
          <a:ln w="127000">
            <a:gradFill>
              <a:gsLst>
                <a:gs pos="0">
                  <a:srgbClr val="15AFEF"/>
                </a:gs>
                <a:gs pos="100000">
                  <a:srgbClr val="0D96E1"/>
                </a:gs>
              </a:gsLst>
              <a:lin ang="5400000" scaled="1"/>
            </a:gradFill>
          </a:ln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07C9F18-B620-44A0-8275-11D6FC316215}"/>
              </a:ext>
            </a:extLst>
          </p:cNvPr>
          <p:cNvGrpSpPr/>
          <p:nvPr/>
        </p:nvGrpSpPr>
        <p:grpSpPr>
          <a:xfrm>
            <a:off x="1030892" y="1824434"/>
            <a:ext cx="3716415" cy="508000"/>
            <a:chOff x="1740257" y="3330222"/>
            <a:chExt cx="3716415" cy="5080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6B95BEC-9902-494A-AFC1-CF54C1DE8048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5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7CD52F2-87E2-4831-B04B-BACFCC867120}"/>
                </a:ext>
              </a:extLst>
            </p:cNvPr>
            <p:cNvSpPr txBox="1"/>
            <p:nvPr/>
          </p:nvSpPr>
          <p:spPr>
            <a:xfrm>
              <a:off x="2494964" y="3375770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任务五  销售量排行图</a:t>
              </a:r>
            </a:p>
          </p:txBody>
        </p:sp>
      </p:grpSp>
      <p:sp>
        <p:nvSpPr>
          <p:cNvPr id="33" name="TextBox 5">
            <a:extLst>
              <a:ext uri="{FF2B5EF4-FFF2-40B4-BE49-F238E27FC236}">
                <a16:creationId xmlns:a16="http://schemas.microsoft.com/office/drawing/2014/main" id="{3E64DC59-FB15-4F21-B81E-A68C8873A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239" y="906165"/>
            <a:ext cx="48192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CONTENTS</a:t>
            </a:r>
            <a:endParaRPr lang="en-US" altLang="zh-CN" sz="44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7" name="TextBox 5">
            <a:extLst>
              <a:ext uri="{FF2B5EF4-FFF2-40B4-BE49-F238E27FC236}">
                <a16:creationId xmlns:a16="http://schemas.microsoft.com/office/drawing/2014/main" id="{B470F2AB-1C5C-4519-8493-E26C649DA3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5018" y="424494"/>
            <a:ext cx="4819223" cy="8002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600" spc="60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目录</a:t>
            </a:r>
            <a:endParaRPr lang="en-US" altLang="zh-CN" sz="4600" spc="600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9C2D69E-1535-4CB3-B820-E8D61D04F087}"/>
              </a:ext>
            </a:extLst>
          </p:cNvPr>
          <p:cNvGrpSpPr/>
          <p:nvPr/>
        </p:nvGrpSpPr>
        <p:grpSpPr>
          <a:xfrm>
            <a:off x="1052239" y="2685206"/>
            <a:ext cx="3723242" cy="508000"/>
            <a:chOff x="1740257" y="3330222"/>
            <a:chExt cx="3723242" cy="50800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B6F9F8BD-ABB7-47FB-81A5-599FA8BACFD6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6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917299E-687F-49DA-86C9-10081E694CDF}"/>
                </a:ext>
              </a:extLst>
            </p:cNvPr>
            <p:cNvSpPr txBox="1"/>
            <p:nvPr/>
          </p:nvSpPr>
          <p:spPr>
            <a:xfrm>
              <a:off x="2501791" y="3409362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任务六  选票统计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8F9074D-A2CD-4BA8-A455-F966EAF8C314}"/>
              </a:ext>
            </a:extLst>
          </p:cNvPr>
          <p:cNvGrpSpPr/>
          <p:nvPr/>
        </p:nvGrpSpPr>
        <p:grpSpPr>
          <a:xfrm>
            <a:off x="1030892" y="3608864"/>
            <a:ext cx="3716415" cy="508000"/>
            <a:chOff x="1740257" y="3330222"/>
            <a:chExt cx="3716415" cy="508000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14F2041-6E87-4205-A472-2DB702CA9EBB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7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47AEA48-548C-4828-8DDE-B7BFD79633BB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任务七  同类归类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2CD38A7D-6E74-6610-DC64-8DA525A47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183" y="-533190"/>
            <a:ext cx="6858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8564D532-9E19-0E14-75F5-0E971E6F3993}"/>
              </a:ext>
            </a:extLst>
          </p:cNvPr>
          <p:cNvGrpSpPr/>
          <p:nvPr/>
        </p:nvGrpSpPr>
        <p:grpSpPr>
          <a:xfrm>
            <a:off x="1052239" y="4785978"/>
            <a:ext cx="3716415" cy="508000"/>
            <a:chOff x="1740257" y="3330222"/>
            <a:chExt cx="3716415" cy="5080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99346F30-E6A5-C88F-600D-3BBC0635885D}"/>
                </a:ext>
              </a:extLst>
            </p:cNvPr>
            <p:cNvSpPr/>
            <p:nvPr/>
          </p:nvSpPr>
          <p:spPr>
            <a:xfrm>
              <a:off x="1740257" y="3330222"/>
              <a:ext cx="508000" cy="5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8</a:t>
              </a:r>
              <a:endParaRPr lang="zh-CN" altLang="en-US" sz="2000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85F4D47B-FECA-4ECD-B82C-03BA49A36E1D}"/>
                </a:ext>
              </a:extLst>
            </p:cNvPr>
            <p:cNvSpPr txBox="1"/>
            <p:nvPr/>
          </p:nvSpPr>
          <p:spPr>
            <a:xfrm>
              <a:off x="2494964" y="3384167"/>
              <a:ext cx="2961708" cy="400110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任务八  地区销售量汇总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215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3008926"/>
            <a:chOff x="-4251465" y="555798"/>
            <a:chExt cx="4215117" cy="3008926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任务六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856838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选 票 统 计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9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8452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选 票 统 计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641650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70122" y="2479094"/>
            <a:ext cx="6536705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）打开文件“选票统计表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，单击有数据的任意一个单元格，执行“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Power Pivot→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添加到数据模型”命令。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）打开“创建表”对话框，勾选“我的表具有标题”，单击“确定”按钮。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）在添加列的第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行单元格，输入公式“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=RANKX('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1','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得票数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19FFA41-883D-201B-6D92-FD475A6405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340" y="2948313"/>
            <a:ext cx="5072380" cy="32340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8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3116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90247" y="1307000"/>
            <a:ext cx="9587243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）把刚输入的公式复制到该列各行，计算出所有得分的排名。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）右击该列表头，在弹出的快捷菜单中执行“重命名列”命令。将其重命名为“总排名”。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Rectangle 3_1">
            <a:extLst>
              <a:ext uri="{FF2B5EF4-FFF2-40B4-BE49-F238E27FC236}">
                <a16:creationId xmlns:a16="http://schemas.microsoft.com/office/drawing/2014/main" id="{F9A54A95-2325-B319-0088-89C7816FCD17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选 票 统 计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00EBBCF-47A7-37C2-1E4C-B9A9C6928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658" y="3116807"/>
            <a:ext cx="5752684" cy="36596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159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684" y="22105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21807" y="1518565"/>
            <a:ext cx="10037424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）单击“添加列”的第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行，输入公式：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=var </a:t>
            </a:r>
            <a:r>
              <a:rPr lang="en-US" altLang="zh-CN" sz="2400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mygroup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return RANKX(FILTER('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1','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]=</a:t>
            </a:r>
            <a:r>
              <a:rPr lang="en-US" altLang="zh-CN" sz="2400" dirty="0" err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mygroup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),'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得票数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])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Rectangle 3_1">
            <a:extLst>
              <a:ext uri="{FF2B5EF4-FFF2-40B4-BE49-F238E27FC236}">
                <a16:creationId xmlns:a16="http://schemas.microsoft.com/office/drawing/2014/main" id="{A1BB1242-0AF7-B2ED-5EC2-CB2F82839E2E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选 票 统 计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4ADB686-E39B-818B-64BD-9D50E87E9E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6539" y="3137898"/>
            <a:ext cx="5267960" cy="33585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72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734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85278" y="2373813"/>
            <a:ext cx="9981241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）把该列表头标题更改为“支部排名”。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）执行“主页→数据透视表→数据透视表”命令，打开“创建数据透视表”对话框，点选“新工作表”单选按钮，单击“确定”按钮。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）返回新建的工作表。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7C9DE27B-3C2E-7CE8-D073-251597280012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选 票 统 计</a:t>
            </a:r>
          </a:p>
        </p:txBody>
      </p:sp>
    </p:spTree>
    <p:extLst>
      <p:ext uri="{BB962C8B-B14F-4D97-AF65-F5344CB8AC3E}">
        <p14:creationId xmlns:p14="http://schemas.microsoft.com/office/powerpoint/2010/main" val="5941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734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05379" y="1421141"/>
            <a:ext cx="9981241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）在“数据透视表字段”窗格中，把“支部”“工号”字段拖动到“行”，把“得票数”“总排名”“支部排名”字段拖动到“值”，得到数据透视图效果。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7C9DE27B-3C2E-7CE8-D073-251597280012}"/>
              </a:ext>
            </a:extLst>
          </p:cNvPr>
          <p:cNvSpPr/>
          <p:nvPr/>
        </p:nvSpPr>
        <p:spPr>
          <a:xfrm>
            <a:off x="1121807" y="190781"/>
            <a:ext cx="469872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选 票 统 计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185A485-2B27-A5B3-91F9-442C4AEFBB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756" y="3267750"/>
            <a:ext cx="5266690" cy="3465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1903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任务七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同 类 归 类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66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同 类 归 类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83365" y="2652483"/>
            <a:ext cx="6312311" cy="277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）打开“各部门员工名单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文件，单击有数据的任意一个单元格，执行“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Power Pivot→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添加到数据模型”。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）打开“创建表”对话框，勾选“我的表具有标题”复选框，单击“确定”按钮。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DA04B3EF-FBE9-FED4-2C69-5AFE9A563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5676" y="2196417"/>
            <a:ext cx="4914900" cy="4086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18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005034" y="2846618"/>
            <a:ext cx="5745209" cy="277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）输入“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=con”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找到公式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CONCATENATEX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=CONCATENATEX('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1','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员工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],",")”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，按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Enter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键，生成度量值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公式。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8CDA6C8C-1578-26D9-7A08-9451A452A5DE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同 类 归 类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94723CF-058D-B6A8-FA03-D5F4DB401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36" y="2148726"/>
            <a:ext cx="5200650" cy="3879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1862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98595" y="1943547"/>
            <a:ext cx="5862003" cy="4437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）执行“主页→数据透视表→数据透视表”命令。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）打开“创建数据透视表”对话框，点选“新工作表”单选按钮，单击“确定”按钮。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）在“数据透视表字段”窗格中，把“部门”字段拖动到“行”，把“度量值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拖动到“值”。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9F928D8A-7BAE-10B3-7B56-5D5827684C35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同 类 归 类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8909C22-A800-45F5-7097-B7218D880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007" y="2632077"/>
            <a:ext cx="5159375" cy="3348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631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6742999" y="1896626"/>
            <a:ext cx="4815090" cy="2811118"/>
            <a:chOff x="2205636" y="1189686"/>
            <a:chExt cx="4215117" cy="281111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2205636" y="1189686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任务一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2620671" y="3292918"/>
              <a:ext cx="3646771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项 目 求 和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9431935-0422-9FE2-7B99-F673AED24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186" y="89398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5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77989" y="1421141"/>
            <a:ext cx="9306539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）执行“设计→总计→对行和列禁用”命令。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）修改表头为“部门”“同部门人员”，完成数据透视表效果。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60853C08-5CF8-E882-BA19-58F62951B6B0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同 类 归 类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EC0228C-682D-8DF7-3B68-686EBE119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9472" y="2735618"/>
            <a:ext cx="5913055" cy="3838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241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291256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6C953130-561F-4D22-86B3-234A4EF72A22}"/>
              </a:ext>
            </a:extLst>
          </p:cNvPr>
          <p:cNvGrpSpPr/>
          <p:nvPr/>
        </p:nvGrpSpPr>
        <p:grpSpPr>
          <a:xfrm>
            <a:off x="189925" y="1390075"/>
            <a:ext cx="5017409" cy="2911275"/>
            <a:chOff x="-4251465" y="555798"/>
            <a:chExt cx="4215117" cy="2911275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CD65B86A-4F51-4564-851B-F919A43F515F}"/>
                </a:ext>
              </a:extLst>
            </p:cNvPr>
            <p:cNvSpPr/>
            <p:nvPr/>
          </p:nvSpPr>
          <p:spPr>
            <a:xfrm>
              <a:off x="-4251465" y="555798"/>
              <a:ext cx="4215117" cy="2176338"/>
            </a:xfrm>
            <a:prstGeom prst="ellipse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字魂59号-创粗黑" panose="00000500000000000000" pitchFamily="2" charset="-122"/>
                </a:rPr>
                <a:t>任务八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89CFE61-1ECC-4588-BAE0-C984D8F361CD}"/>
                </a:ext>
              </a:extLst>
            </p:cNvPr>
            <p:cNvSpPr txBox="1"/>
            <p:nvPr/>
          </p:nvSpPr>
          <p:spPr>
            <a:xfrm>
              <a:off x="-4014744" y="2759187"/>
              <a:ext cx="3978396" cy="707886"/>
            </a:xfrm>
            <a:prstGeom prst="rect">
              <a:avLst/>
            </a:prstGeom>
            <a:noFill/>
            <a:ln>
              <a:noFill/>
            </a:ln>
            <a:effectLst>
              <a:innerShdw blurRad="254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地区销售量汇总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EA6880EA-7D84-9718-2213-A30E00176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595" y="380994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96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5445" y="-19184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地区销售量汇总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945595" y="1342844"/>
            <a:ext cx="210377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383365" y="2652483"/>
            <a:ext cx="6312311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）打开“各省订单总表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文件的“订单表”工作表，单击有数据的任意一个单元格，执行“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Power Pivot→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添加到数据模型”命令。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）打开“创建表”对话框，勾选“我的表具有标题”复选框，单击“确定”按钮。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5B46051-F600-595E-7E56-336683F9A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394" y="2592425"/>
            <a:ext cx="5271135" cy="37077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954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166704" y="1314844"/>
            <a:ext cx="9495378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）此时，“订单表”已添加到数据模型，在底部显示为“表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）打开“地区分布表”，单击有数据的任意一个单元格，执行“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Power Pivot→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添加到数据模型”命令。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8CDA6C8C-1578-26D9-7A08-9451A452A5DE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地区销售量汇总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AA15162-2827-76E9-881D-CEDA0382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1385" y="3223089"/>
            <a:ext cx="5269230" cy="3409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43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-1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867270" y="1276992"/>
            <a:ext cx="10016753" cy="2221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5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）打开“创建表”对话框，勾选“我的表具有标题”复选框，单击“确定”按钮。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6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）此时，“地区分布表”已添加到数据模型中，在底部显示为“表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，执行“主页→关系图视图”命令。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Rectangle 3_1">
            <a:extLst>
              <a:ext uri="{FF2B5EF4-FFF2-40B4-BE49-F238E27FC236}">
                <a16:creationId xmlns:a16="http://schemas.microsoft.com/office/drawing/2014/main" id="{9F928D8A-7BAE-10B3-7B56-5D5827684C35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地区销售量汇总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DFBF0F1-20C6-910A-38C0-CFA317F99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796" y="3551517"/>
            <a:ext cx="5267960" cy="3022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348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766081" y="1883672"/>
            <a:ext cx="5731754" cy="3883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）选中“表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的“省份”拖动向“表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的“省份” 。此时，“表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的“省份”与“表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的“省份”建立了多对一的关系。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上右击，在弹出的快捷菜单中执行“转到”命令。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9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）转到“表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后，如下所示。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60853C08-5CF8-E882-BA19-58F62951B6B0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地区销售量汇总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9A80DA7-4430-2F5F-B9AA-B9AD1C7AA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59" y="2148725"/>
            <a:ext cx="4861560" cy="3922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7191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059663" y="1214097"/>
            <a:ext cx="10020288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10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新添加一列，单元格内容输入公式“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=RELATED('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2'[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地区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60853C08-5CF8-E882-BA19-58F62951B6B0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地区销售量汇总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E1C5FE5-E251-E631-ED5F-BF9C24B90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064" y="2355249"/>
            <a:ext cx="4826000" cy="38938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3119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1059663" y="1349459"/>
            <a:ext cx="10020288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11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）按图所示输入“度量值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1:=sum('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1'[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销售量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])”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60853C08-5CF8-E882-BA19-58F62951B6B0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地区销售量汇总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20E8E2-7151-22DB-80CE-7EB40D6EF1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355" y="2148725"/>
            <a:ext cx="5269865" cy="4251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924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6172F8-5881-57CE-B533-A7F9A79F2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586567" y="1801946"/>
            <a:ext cx="5723496" cy="4437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12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）执行“主页→数据透视表→数据透视表”命令。</a:t>
            </a:r>
            <a:endParaRPr lang="en-US" altLang="zh-CN" sz="2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13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）创建数据透视表时点选“新工作表”单选按钮。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14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）在“数据透视图字段”窗格中，将“地区”字段拖到“行”，“度量值</a:t>
            </a:r>
            <a:r>
              <a:rPr lang="en-US" altLang="zh-CN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1”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字段拖动到“值”，实现地区销售量汇总的效果。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D4389DA-C97E-5463-4283-F783ECBEA440}"/>
              </a:ext>
            </a:extLst>
          </p:cNvPr>
          <p:cNvGrpSpPr/>
          <p:nvPr/>
        </p:nvGrpSpPr>
        <p:grpSpPr>
          <a:xfrm>
            <a:off x="190608" y="423418"/>
            <a:ext cx="754987" cy="304166"/>
            <a:chOff x="10888653" y="645129"/>
            <a:chExt cx="754987" cy="304166"/>
          </a:xfrm>
        </p:grpSpPr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id="{337520CF-0FDD-0EEA-5193-33F61C5572E4}"/>
                </a:ext>
              </a:extLst>
            </p:cNvPr>
            <p:cNvSpPr/>
            <p:nvPr/>
          </p:nvSpPr>
          <p:spPr>
            <a:xfrm>
              <a:off x="10888653" y="645129"/>
              <a:ext cx="359028" cy="304166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id="{742A15AD-68ED-23B9-0211-6969616B3687}"/>
                </a:ext>
              </a:extLst>
            </p:cNvPr>
            <p:cNvSpPr/>
            <p:nvPr/>
          </p:nvSpPr>
          <p:spPr>
            <a:xfrm>
              <a:off x="11284612" y="645129"/>
              <a:ext cx="359028" cy="304166"/>
            </a:xfrm>
            <a:prstGeom prst="parallelogram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Rectangle 3_1">
            <a:extLst>
              <a:ext uri="{FF2B5EF4-FFF2-40B4-BE49-F238E27FC236}">
                <a16:creationId xmlns:a16="http://schemas.microsoft.com/office/drawing/2014/main" id="{60853C08-5CF8-E882-BA19-58F62951B6B0}"/>
              </a:ext>
            </a:extLst>
          </p:cNvPr>
          <p:cNvSpPr/>
          <p:nvPr/>
        </p:nvSpPr>
        <p:spPr>
          <a:xfrm>
            <a:off x="1059663" y="283883"/>
            <a:ext cx="6885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地区销售量汇总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F00BF88-A9DA-C225-9ACA-189FE7CE9C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189" y="2302512"/>
            <a:ext cx="5268595" cy="3436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266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06B63665-0447-4034-BC13-36AC03802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1" y="1163351"/>
            <a:ext cx="1587189" cy="14948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64C416F-EBAB-4C31-BCA6-FB2731F00D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" y="0"/>
            <a:ext cx="6653927" cy="35667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34787F1-C5D9-40C0-8ACF-17DB7BB859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EF6390E-E87B-4A48-9DF5-312C7885C2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538073" y="3302185"/>
            <a:ext cx="6653927" cy="35667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E596616-C95A-4D8F-9165-4C2855A5A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2695575"/>
            <a:ext cx="7765197" cy="4162425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CD65B86A-4F51-4564-851B-F919A43F515F}"/>
              </a:ext>
            </a:extLst>
          </p:cNvPr>
          <p:cNvSpPr/>
          <p:nvPr/>
        </p:nvSpPr>
        <p:spPr>
          <a:xfrm>
            <a:off x="4954126" y="2176623"/>
            <a:ext cx="7131286" cy="2176338"/>
          </a:xfrm>
          <a:prstGeom prst="ellipse">
            <a:avLst/>
          </a:prstGeom>
          <a:noFill/>
          <a:ln>
            <a:noFill/>
          </a:ln>
          <a:effectLst>
            <a:innerShdw blurRad="254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9B6D93-2642-D4A5-A3CF-0FBF4E46FF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66" y="1697128"/>
            <a:ext cx="5126899" cy="375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3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6653927" cy="3566744"/>
          </a:xfrm>
          <a:prstGeom prst="rect">
            <a:avLst/>
          </a:prstGeom>
        </p:spPr>
      </p:pic>
      <p:sp>
        <p:nvSpPr>
          <p:cNvPr id="13" name="Rectangle 3_1">
            <a:extLst>
              <a:ext uri="{FF2B5EF4-FFF2-40B4-BE49-F238E27FC236}">
                <a16:creationId xmlns:a16="http://schemas.microsoft.com/office/drawing/2014/main" id="{28363FCB-FFC7-428B-AEB3-926751F64D7C}"/>
              </a:ext>
            </a:extLst>
          </p:cNvPr>
          <p:cNvSpPr/>
          <p:nvPr/>
        </p:nvSpPr>
        <p:spPr>
          <a:xfrm>
            <a:off x="7905082" y="392640"/>
            <a:ext cx="29466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项 目 求 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761E334-6FD9-E5D9-6396-012ECA85DC27}"/>
              </a:ext>
            </a:extLst>
          </p:cNvPr>
          <p:cNvSpPr txBox="1"/>
          <p:nvPr/>
        </p:nvSpPr>
        <p:spPr>
          <a:xfrm>
            <a:off x="698997" y="1687832"/>
            <a:ext cx="967815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AEE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实现步骤 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B81CAF1-A26E-E15B-5939-58B5CDB66BBD}"/>
              </a:ext>
            </a:extLst>
          </p:cNvPr>
          <p:cNvSpPr txBox="1"/>
          <p:nvPr/>
        </p:nvSpPr>
        <p:spPr>
          <a:xfrm>
            <a:off x="698997" y="2798358"/>
            <a:ext cx="5595271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1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）打开“支出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.xlsx”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文件，执行“插入→数据透视表”命令。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）打开“创建数据透视表”对话框，选择一个表或区域设置为“支出表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!$A$1:$C$25”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，放置透视表的位置选择“新工作表”。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FF6EBFA-9CD5-BA7C-DF33-98A9EA3741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4397" t="21922"/>
          <a:stretch>
            <a:fillRect/>
          </a:stretch>
        </p:blipFill>
        <p:spPr>
          <a:xfrm>
            <a:off x="7100963" y="2392743"/>
            <a:ext cx="3614383" cy="41409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12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_1_1">
            <a:extLst>
              <a:ext uri="{FF2B5EF4-FFF2-40B4-BE49-F238E27FC236}">
                <a16:creationId xmlns:a16="http://schemas.microsoft.com/office/drawing/2014/main" id="{87188F20-9F3F-4CBE-90FF-52D9FDB329F4}"/>
              </a:ext>
            </a:extLst>
          </p:cNvPr>
          <p:cNvSpPr/>
          <p:nvPr/>
        </p:nvSpPr>
        <p:spPr>
          <a:xfrm>
            <a:off x="7852054" y="383459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思考与练习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543B044-E354-B37D-DAA3-EF87827BC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4983" y="1414945"/>
            <a:ext cx="9937341" cy="528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9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E0F251F2-8D81-41D7-9D9E-4DADD507D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215" y="0"/>
            <a:ext cx="4571570" cy="6858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C6EAFD8-2352-49D0-B59C-3745BB1154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2667000" y="-2667000"/>
            <a:ext cx="6858000" cy="121920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B0CD502D-DC99-4EA8-9B01-172DC5CD57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" b="3889"/>
          <a:stretch/>
        </p:blipFill>
        <p:spPr>
          <a:xfrm>
            <a:off x="0" y="266700"/>
            <a:ext cx="4445208" cy="65913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52C01913-98BD-4115-AB30-2813F7544F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803" y="0"/>
            <a:ext cx="7765197" cy="416242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C63BED-D2E0-4BBA-9B40-1F3B9120DC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10" y="5349610"/>
            <a:ext cx="1587189" cy="149483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A3AD242-6392-494E-9FC2-21EAF4A64B8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5"/>
          <a:stretch/>
        </p:blipFill>
        <p:spPr>
          <a:xfrm>
            <a:off x="-1" y="668283"/>
            <a:ext cx="6432203" cy="5846817"/>
          </a:xfrm>
          <a:prstGeom prst="rect">
            <a:avLst/>
          </a:prstGeom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0F9C2B1B-6078-4289-B17F-4B576211BF28}"/>
              </a:ext>
            </a:extLst>
          </p:cNvPr>
          <p:cNvSpPr/>
          <p:nvPr/>
        </p:nvSpPr>
        <p:spPr>
          <a:xfrm>
            <a:off x="6057942" y="3063550"/>
            <a:ext cx="5880862" cy="997600"/>
          </a:xfrm>
          <a:custGeom>
            <a:avLst/>
            <a:gdLst>
              <a:gd name="connsiteX0" fmla="*/ 0 w 2790557"/>
              <a:gd name="connsiteY0" fmla="*/ 0 h 473376"/>
              <a:gd name="connsiteX1" fmla="*/ 2553869 w 2790557"/>
              <a:gd name="connsiteY1" fmla="*/ 0 h 473376"/>
              <a:gd name="connsiteX2" fmla="*/ 2790557 w 2790557"/>
              <a:gd name="connsiteY2" fmla="*/ 236688 h 473376"/>
              <a:gd name="connsiteX3" fmla="*/ 2553869 w 2790557"/>
              <a:gd name="connsiteY3" fmla="*/ 473376 h 473376"/>
              <a:gd name="connsiteX4" fmla="*/ 0 w 2790557"/>
              <a:gd name="connsiteY4" fmla="*/ 473376 h 473376"/>
              <a:gd name="connsiteX5" fmla="*/ 0 w 2790557"/>
              <a:gd name="connsiteY5" fmla="*/ 0 h 47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90557" h="473376">
                <a:moveTo>
                  <a:pt x="0" y="0"/>
                </a:moveTo>
                <a:lnTo>
                  <a:pt x="2553869" y="0"/>
                </a:lnTo>
                <a:cubicBezTo>
                  <a:pt x="2684588" y="0"/>
                  <a:pt x="2790557" y="105969"/>
                  <a:pt x="2790557" y="236688"/>
                </a:cubicBezTo>
                <a:cubicBezTo>
                  <a:pt x="2790557" y="367407"/>
                  <a:pt x="2684588" y="473376"/>
                  <a:pt x="2553869" y="473376"/>
                </a:cubicBezTo>
                <a:lnTo>
                  <a:pt x="0" y="4733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spc="6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59号-创粗黑" panose="00000500000000000000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241946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694979" y="1241265"/>
            <a:ext cx="8644329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）单击“确定”按钮后，进入新的工作表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4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）单击数据透视表字段“支出项目”。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5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）把字段“支出项目”拖动到“行”中。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1676CAE2-78D8-ECE3-448D-FF651005576F}"/>
              </a:ext>
            </a:extLst>
          </p:cNvPr>
          <p:cNvSpPr/>
          <p:nvPr/>
        </p:nvSpPr>
        <p:spPr>
          <a:xfrm>
            <a:off x="7905082" y="392640"/>
            <a:ext cx="29466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项 目 求 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690A5D-C650-F7FF-90F3-15EC9CA99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963" y="2909029"/>
            <a:ext cx="5273040" cy="3861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425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694979" y="1241265"/>
            <a:ext cx="8644329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6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）把字段“金额”拖动到“值”中。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1676CAE2-78D8-ECE3-448D-FF651005576F}"/>
              </a:ext>
            </a:extLst>
          </p:cNvPr>
          <p:cNvSpPr/>
          <p:nvPr/>
        </p:nvSpPr>
        <p:spPr>
          <a:xfrm>
            <a:off x="7905082" y="392640"/>
            <a:ext cx="29466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项 目 求 和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193046E-42FB-5B7E-C5AE-95086F915A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963" y="1851670"/>
            <a:ext cx="6585599" cy="48226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9146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731910" y="1490472"/>
            <a:ext cx="10552702" cy="166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7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）单击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B3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单元格，更改内容为“支出求和”。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8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）找到“数据透视表字段”窗格内的“支出求和”，单击“支出求和”右侧的按钮，执行“值字段设置”命令。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1676CAE2-78D8-ECE3-448D-FF651005576F}"/>
              </a:ext>
            </a:extLst>
          </p:cNvPr>
          <p:cNvSpPr/>
          <p:nvPr/>
        </p:nvSpPr>
        <p:spPr>
          <a:xfrm>
            <a:off x="7905082" y="392640"/>
            <a:ext cx="29466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项 目 求 和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FF9C970-0BC2-274A-A111-65D111AC9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9404" y="3129722"/>
            <a:ext cx="526986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9424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6270E13-06EE-F1EC-DA23-BD3E6014E816}"/>
              </a:ext>
            </a:extLst>
          </p:cNvPr>
          <p:cNvCxnSpPr/>
          <p:nvPr/>
        </p:nvCxnSpPr>
        <p:spPr>
          <a:xfrm>
            <a:off x="0" y="1074362"/>
            <a:ext cx="1219200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图片 20">
            <a:extLst>
              <a:ext uri="{FF2B5EF4-FFF2-40B4-BE49-F238E27FC236}">
                <a16:creationId xmlns:a16="http://schemas.microsoft.com/office/drawing/2014/main" id="{EF33634D-7491-392D-A1E7-5069DDA15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7601"/>
            <a:ext cx="6653927" cy="3566744"/>
          </a:xfrm>
          <a:prstGeom prst="rect">
            <a:avLst/>
          </a:prstGeom>
        </p:spPr>
      </p:pic>
      <p:sp>
        <p:nvSpPr>
          <p:cNvPr id="24" name="平行四边形 23">
            <a:extLst>
              <a:ext uri="{FF2B5EF4-FFF2-40B4-BE49-F238E27FC236}">
                <a16:creationId xmlns:a16="http://schemas.microsoft.com/office/drawing/2014/main" id="{337520CF-0FDD-0EEA-5193-33F61C5572E4}"/>
              </a:ext>
            </a:extLst>
          </p:cNvPr>
          <p:cNvSpPr/>
          <p:nvPr/>
        </p:nvSpPr>
        <p:spPr>
          <a:xfrm>
            <a:off x="10888653" y="645129"/>
            <a:ext cx="359028" cy="304166"/>
          </a:xfrm>
          <a:prstGeom prst="parallelogram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742A15AD-68ED-23B9-0211-6969616B3687}"/>
              </a:ext>
            </a:extLst>
          </p:cNvPr>
          <p:cNvSpPr/>
          <p:nvPr/>
        </p:nvSpPr>
        <p:spPr>
          <a:xfrm>
            <a:off x="11284612" y="645129"/>
            <a:ext cx="359028" cy="304166"/>
          </a:xfrm>
          <a:prstGeom prst="parallelogram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4F5ED6-16D3-1036-37D3-DB59DC313AE1}"/>
              </a:ext>
            </a:extLst>
          </p:cNvPr>
          <p:cNvSpPr txBox="1"/>
          <p:nvPr/>
        </p:nvSpPr>
        <p:spPr>
          <a:xfrm>
            <a:off x="731910" y="1490472"/>
            <a:ext cx="10552702" cy="11137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9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）打开“值字段设置”对话框，计算类型选择“计数”。此时，可以看到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Sheet2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工作表的数据已变为“计数项</a:t>
            </a:r>
            <a:r>
              <a:rPr lang="en-US" altLang="zh-CN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金额”。</a:t>
            </a:r>
            <a:endParaRPr lang="en-US" altLang="zh-CN" sz="2400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_1">
            <a:extLst>
              <a:ext uri="{FF2B5EF4-FFF2-40B4-BE49-F238E27FC236}">
                <a16:creationId xmlns:a16="http://schemas.microsoft.com/office/drawing/2014/main" id="{1676CAE2-78D8-ECE3-448D-FF651005576F}"/>
              </a:ext>
            </a:extLst>
          </p:cNvPr>
          <p:cNvSpPr/>
          <p:nvPr/>
        </p:nvSpPr>
        <p:spPr>
          <a:xfrm>
            <a:off x="7905082" y="392640"/>
            <a:ext cx="294664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项 目 求 和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10FBF9A-D21D-FBDC-B981-19C45A3395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865" y="2840484"/>
            <a:ext cx="5269865" cy="3733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0120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2FB7"/>
      </a:accent1>
      <a:accent2>
        <a:srgbClr val="2066E9"/>
      </a:accent2>
      <a:accent3>
        <a:srgbClr val="FFFFFF"/>
      </a:accent3>
      <a:accent4>
        <a:srgbClr val="1750E4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0D2FB7"/>
    </a:accent1>
    <a:accent2>
      <a:srgbClr val="2066E9"/>
    </a:accent2>
    <a:accent3>
      <a:srgbClr val="FFFFFF"/>
    </a:accent3>
    <a:accent4>
      <a:srgbClr val="1750E4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1845</Words>
  <Application>Microsoft Office PowerPoint</Application>
  <PresentationFormat>宽屏</PresentationFormat>
  <Paragraphs>156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7" baseType="lpstr">
      <vt:lpstr>等线</vt:lpstr>
      <vt:lpstr>等线 Light</vt:lpstr>
      <vt:lpstr>黑体</vt:lpstr>
      <vt:lpstr>字魂59号-创粗黑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 晨蕾</dc:creator>
  <cp:lastModifiedBy>li yuting</cp:lastModifiedBy>
  <cp:revision>656</cp:revision>
  <dcterms:created xsi:type="dcterms:W3CDTF">2019-09-07T02:50:33Z</dcterms:created>
  <dcterms:modified xsi:type="dcterms:W3CDTF">2023-07-10T10:01:42Z</dcterms:modified>
</cp:coreProperties>
</file>