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8" r:id="rId3"/>
    <p:sldId id="3142" r:id="rId4"/>
    <p:sldId id="3120" r:id="rId5"/>
    <p:sldId id="284" r:id="rId6"/>
    <p:sldId id="3125" r:id="rId7"/>
    <p:sldId id="3126" r:id="rId8"/>
    <p:sldId id="3143" r:id="rId9"/>
    <p:sldId id="3144" r:id="rId10"/>
    <p:sldId id="3145" r:id="rId11"/>
    <p:sldId id="3127" r:id="rId12"/>
    <p:sldId id="3128" r:id="rId13"/>
    <p:sldId id="3129" r:id="rId14"/>
    <p:sldId id="3130" r:id="rId15"/>
    <p:sldId id="3132" r:id="rId16"/>
    <p:sldId id="3131" r:id="rId17"/>
    <p:sldId id="3134" r:id="rId18"/>
    <p:sldId id="280" r:id="rId19"/>
    <p:sldId id="3136" r:id="rId20"/>
    <p:sldId id="3146" r:id="rId21"/>
    <p:sldId id="3147" r:id="rId22"/>
    <p:sldId id="3148" r:id="rId23"/>
    <p:sldId id="3137" r:id="rId24"/>
    <p:sldId id="3138" r:id="rId25"/>
    <p:sldId id="3139" r:id="rId26"/>
    <p:sldId id="3140" r:id="rId27"/>
    <p:sldId id="3149" r:id="rId28"/>
    <p:sldId id="3150" r:id="rId29"/>
    <p:sldId id="3151" r:id="rId30"/>
    <p:sldId id="3152" r:id="rId31"/>
    <p:sldId id="3153" r:id="rId32"/>
    <p:sldId id="3154" r:id="rId33"/>
    <p:sldId id="3155" r:id="rId34"/>
    <p:sldId id="3156" r:id="rId35"/>
    <p:sldId id="3157" r:id="rId36"/>
    <p:sldId id="3158" r:id="rId37"/>
    <p:sldId id="3159" r:id="rId38"/>
    <p:sldId id="3160" r:id="rId39"/>
    <p:sldId id="3161" r:id="rId40"/>
    <p:sldId id="3162" r:id="rId41"/>
    <p:sldId id="3163" r:id="rId42"/>
    <p:sldId id="3164" r:id="rId43"/>
    <p:sldId id="3165" r:id="rId44"/>
    <p:sldId id="3166" r:id="rId45"/>
    <p:sldId id="3167" r:id="rId46"/>
    <p:sldId id="3168" r:id="rId47"/>
    <p:sldId id="3169" r:id="rId48"/>
    <p:sldId id="3170" r:id="rId49"/>
    <p:sldId id="3171" r:id="rId50"/>
    <p:sldId id="3172" r:id="rId51"/>
    <p:sldId id="3173" r:id="rId52"/>
    <p:sldId id="3174" r:id="rId53"/>
    <p:sldId id="3141" r:id="rId54"/>
    <p:sldId id="287" r:id="rId55"/>
    <p:sldId id="3124" r:id="rId5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E161166-B69E-4941-BFD3-5D76685DBA54}">
          <p14:sldIdLst>
            <p14:sldId id="256"/>
            <p14:sldId id="258"/>
            <p14:sldId id="3142"/>
            <p14:sldId id="3120"/>
            <p14:sldId id="284"/>
          </p14:sldIdLst>
        </p14:section>
        <p14:section name="无标题节" id="{6258E7AE-0924-4841-9143-720E70093CE3}">
          <p14:sldIdLst>
            <p14:sldId id="3125"/>
            <p14:sldId id="3126"/>
            <p14:sldId id="3143"/>
            <p14:sldId id="3144"/>
            <p14:sldId id="3145"/>
            <p14:sldId id="3127"/>
            <p14:sldId id="3128"/>
            <p14:sldId id="3129"/>
            <p14:sldId id="3130"/>
            <p14:sldId id="3132"/>
            <p14:sldId id="3131"/>
            <p14:sldId id="3134"/>
            <p14:sldId id="280"/>
            <p14:sldId id="3136"/>
            <p14:sldId id="3146"/>
            <p14:sldId id="3147"/>
            <p14:sldId id="3148"/>
            <p14:sldId id="3137"/>
            <p14:sldId id="3138"/>
            <p14:sldId id="3139"/>
            <p14:sldId id="3140"/>
            <p14:sldId id="3149"/>
            <p14:sldId id="3150"/>
            <p14:sldId id="3151"/>
            <p14:sldId id="3152"/>
            <p14:sldId id="3153"/>
            <p14:sldId id="3154"/>
            <p14:sldId id="3155"/>
            <p14:sldId id="3156"/>
            <p14:sldId id="3157"/>
            <p14:sldId id="3158"/>
            <p14:sldId id="3159"/>
            <p14:sldId id="3160"/>
            <p14:sldId id="3161"/>
            <p14:sldId id="3162"/>
            <p14:sldId id="3163"/>
            <p14:sldId id="3164"/>
            <p14:sldId id="3165"/>
            <p14:sldId id="3166"/>
            <p14:sldId id="3167"/>
            <p14:sldId id="3168"/>
            <p14:sldId id="3169"/>
            <p14:sldId id="3170"/>
            <p14:sldId id="3171"/>
            <p14:sldId id="3172"/>
            <p14:sldId id="3173"/>
            <p14:sldId id="3174"/>
            <p14:sldId id="3141"/>
            <p14:sldId id="287"/>
            <p14:sldId id="31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FEF"/>
    <a:srgbClr val="0D96E1"/>
    <a:srgbClr val="E6E6E6"/>
    <a:srgbClr val="124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4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28C0-4495-4689-9C13-D53DB56E1F68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C5B6C-F839-4DDB-8CE2-52F5606BB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3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67463C-8722-4C40-8B09-EF33D7DE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537475-4F9A-45E7-9DE2-97E7E4687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E1084B-B476-40F3-9BB6-7D5DAC821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28A091-4E0F-4904-BFDA-D2CEA356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AAD250-B945-4295-9D6C-6223A1B9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5B40A1-F478-46E8-AD0D-EB2E358B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690104-D2B6-449F-82DA-AA2A59918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65BC0D-74C0-491C-8154-A407DE53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5ECFFC-14DF-426D-89CA-40A7A22DF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50" y="1185397"/>
            <a:ext cx="6858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5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C9E24A-7E24-482F-B073-3DA721A212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>
          <a:xfrm>
            <a:off x="-729357" y="-180478"/>
            <a:ext cx="8102568" cy="703847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D10C506-B53B-4C06-98DE-523AD3567A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27644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A157C2-2BB7-4FF4-96FC-B9E4A32A0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1"/>
          <a:stretch/>
        </p:blipFill>
        <p:spPr>
          <a:xfrm rot="20936608">
            <a:off x="5319675" y="23483"/>
            <a:ext cx="7492964" cy="681103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7584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68A9CD-00B5-4BA8-A7AA-A6DB0004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61BA2-1069-4FCF-8129-B523451FA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58E00-DA88-4FC3-9062-D12F6764AD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D4EE46-AB8F-4498-936B-5A9E2D20A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898BB-2F5C-4FB6-AA18-40CDD3270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83062" y="-2653441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63573A5-D2A8-4007-BF8B-F995FB4F38A1}"/>
              </a:ext>
            </a:extLst>
          </p:cNvPr>
          <p:cNvCxnSpPr>
            <a:cxnSpLocks/>
          </p:cNvCxnSpPr>
          <p:nvPr/>
        </p:nvCxnSpPr>
        <p:spPr>
          <a:xfrm>
            <a:off x="7111449" y="1848265"/>
            <a:ext cx="0" cy="159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7">
            <a:extLst>
              <a:ext uri="{FF2B5EF4-FFF2-40B4-BE49-F238E27FC236}">
                <a16:creationId xmlns:a16="http://schemas.microsoft.com/office/drawing/2014/main" id="{DDD7ABCC-10B2-4CA6-AE7D-A7255F60A43E}"/>
              </a:ext>
            </a:extLst>
          </p:cNvPr>
          <p:cNvSpPr txBox="1"/>
          <p:nvPr/>
        </p:nvSpPr>
        <p:spPr>
          <a:xfrm>
            <a:off x="7111449" y="3591691"/>
            <a:ext cx="4306104" cy="9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数据的预处理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F5EC41-BE27-9D41-5BA8-E193A4B2B562}"/>
              </a:ext>
            </a:extLst>
          </p:cNvPr>
          <p:cNvSpPr txBox="1"/>
          <p:nvPr/>
        </p:nvSpPr>
        <p:spPr>
          <a:xfrm>
            <a:off x="7507580" y="1859389"/>
            <a:ext cx="48139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项目二</a:t>
            </a:r>
          </a:p>
        </p:txBody>
      </p:sp>
    </p:spTree>
    <p:extLst>
      <p:ext uri="{BB962C8B-B14F-4D97-AF65-F5344CB8AC3E}">
        <p14:creationId xmlns:p14="http://schemas.microsoft.com/office/powerpoint/2010/main" val="14153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2AA2E5-E37E-7EE4-F671-8ABF18112E58}"/>
              </a:ext>
            </a:extLst>
          </p:cNvPr>
          <p:cNvSpPr txBox="1"/>
          <p:nvPr/>
        </p:nvSpPr>
        <p:spPr>
          <a:xfrm>
            <a:off x="969904" y="2350911"/>
            <a:ext cx="4489864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的内容上右击，在弹出的快捷菜单中执行“刷新”命令。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）刷新工作表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的内容后，即可查看到工作表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新修改的内容。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EF74614-2311-FE90-16E7-E218874E61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700" y="3397250"/>
            <a:ext cx="5194300" cy="346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9E8C50D-D25B-1434-9F9B-AC2A90FCDD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9768" y="1119078"/>
            <a:ext cx="5267325" cy="35286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3_1">
            <a:extLst>
              <a:ext uri="{FF2B5EF4-FFF2-40B4-BE49-F238E27FC236}">
                <a16:creationId xmlns:a16="http://schemas.microsoft.com/office/drawing/2014/main" id="{BC0D33D0-3CBC-55C4-54BE-60F74F3CC3F7}"/>
              </a:ext>
            </a:extLst>
          </p:cNvPr>
          <p:cNvSpPr/>
          <p:nvPr/>
        </p:nvSpPr>
        <p:spPr>
          <a:xfrm>
            <a:off x="6189931" y="388048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查询编辑器的应用</a:t>
            </a:r>
          </a:p>
        </p:txBody>
      </p:sp>
    </p:spTree>
    <p:extLst>
      <p:ext uri="{BB962C8B-B14F-4D97-AF65-F5344CB8AC3E}">
        <p14:creationId xmlns:p14="http://schemas.microsoft.com/office/powerpoint/2010/main" val="3136015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拆  分  列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721452D-FA72-7776-80F7-332BFC841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475" y="2285751"/>
            <a:ext cx="4338777" cy="3862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2550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拆  分  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301622" y="1269117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516271" y="2263716"/>
            <a:ext cx="6278880" cy="335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）打开“库存补货提示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，在有内容的单元格中任意选择其中一个单元格，执行“数据→从表格”命令。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）打开“创建表”对话框，确保表数据的来源为“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=$A$1:$B$11”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，并勾选“表包含标题”复选框。</a:t>
            </a:r>
            <a:endParaRPr lang="en-US" altLang="zh-CN" dirty="0">
              <a:solidFill>
                <a:srgbClr val="000000"/>
              </a:solidFill>
              <a:latin typeface="E-BZ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27673" y="1503346"/>
            <a:ext cx="8396225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）进入查询编辑器界面。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）选择第二列，执行“主页→拆分列→按分隔符”命令。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6D3C9793-B5CB-D4D6-BB0B-1F88E0D883F0}"/>
              </a:ext>
            </a:extLst>
          </p:cNvPr>
          <p:cNvSpPr/>
          <p:nvPr/>
        </p:nvSpPr>
        <p:spPr>
          <a:xfrm>
            <a:off x="144883" y="219293"/>
            <a:ext cx="2550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拆  分  列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E9B5CBA-1374-03A6-99F3-A274302B42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011" y="2852501"/>
            <a:ext cx="6148297" cy="33973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83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98990" y="1605084"/>
            <a:ext cx="10742675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）在“按分隔符拆分列”对话框中选择逗号为分隔符，单击“确定”按钮。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）右击第二列，在弹出的快捷菜单中执行“重命名”命令。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C12FA768-F897-049E-5A78-543B2E24C75D}"/>
              </a:ext>
            </a:extLst>
          </p:cNvPr>
          <p:cNvSpPr/>
          <p:nvPr/>
        </p:nvSpPr>
        <p:spPr>
          <a:xfrm>
            <a:off x="144883" y="219293"/>
            <a:ext cx="2550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拆  分  列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E957C1-D7B1-F2D8-07EB-AB38DAB53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0232" y="2911312"/>
            <a:ext cx="4445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2761218-1CA1-098C-AD1E-147827E1B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5464" y="2695575"/>
            <a:ext cx="4102100" cy="4260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986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9723" y="1712129"/>
            <a:ext cx="4951130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7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）将第二列列名修改为“库存”，第三列列名修改为“提醒”，执行“关闭并上载→关闭并上载至”命令。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）打开“加载到”对话框，选择查看数据方式为“表”，数据上载到设为“新建工作表”。</a:t>
            </a:r>
            <a:endParaRPr lang="zh-CN" altLang="en-US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F428EA70-495F-6CD0-F226-7E52C608376D}"/>
              </a:ext>
            </a:extLst>
          </p:cNvPr>
          <p:cNvSpPr/>
          <p:nvPr/>
        </p:nvSpPr>
        <p:spPr>
          <a:xfrm>
            <a:off x="144883" y="219293"/>
            <a:ext cx="2550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拆  分  列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E65D680-1026-0340-CD91-640088F03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712129"/>
            <a:ext cx="4792653" cy="43759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643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06344" y="1276906"/>
            <a:ext cx="11037296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）完成数据上载会查看到新增了工作表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F41C6972-2664-1B28-8A47-CE1BE5D58F13}"/>
              </a:ext>
            </a:extLst>
          </p:cNvPr>
          <p:cNvSpPr/>
          <p:nvPr/>
        </p:nvSpPr>
        <p:spPr>
          <a:xfrm>
            <a:off x="144883" y="219293"/>
            <a:ext cx="255069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拆  分  列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A0C3EEA-0A1D-EB8B-214E-8375B7D95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0453" y="2039218"/>
            <a:ext cx="5890782" cy="43965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6315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738468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商品编号字符串的拆分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B9B2456-1334-87FB-57B6-6589F5B80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5" y="-1153788"/>
            <a:ext cx="8167315" cy="81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_1_1">
            <a:extLst>
              <a:ext uri="{FF2B5EF4-FFF2-40B4-BE49-F238E27FC236}">
                <a16:creationId xmlns:a16="http://schemas.microsoft.com/office/drawing/2014/main" id="{9C48E522-95C8-42C6-A384-068F361EACC1}"/>
              </a:ext>
            </a:extLst>
          </p:cNvPr>
          <p:cNvSpPr/>
          <p:nvPr/>
        </p:nvSpPr>
        <p:spPr>
          <a:xfrm>
            <a:off x="5294982" y="413420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商品编号字符串的拆分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36F08B-C298-7094-6606-B1FDB6E9CE50}"/>
              </a:ext>
            </a:extLst>
          </p:cNvPr>
          <p:cNvSpPr txBox="1"/>
          <p:nvPr/>
        </p:nvSpPr>
        <p:spPr>
          <a:xfrm>
            <a:off x="835442" y="1371239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567495" y="1956014"/>
            <a:ext cx="10902455" cy="1298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）打开“商品库存表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文件，执行“数据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从表格”进入查询编辑器界面，选择“商品编号”列，执行“添加列→重复列”命令。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C80DAE-73F2-8D4B-C5A6-87B6F4CA7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810" y="3508291"/>
            <a:ext cx="6828379" cy="29362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4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35883" y="1397701"/>
            <a:ext cx="9703752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）选择最后一列，执行“开始→拆分列→按字符数”命令。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）打开“按字符数拆分”对话框，字符数设置为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，拆分点选“一次，尽可能靠左”单选按钮。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F206377D-F80F-A467-9BC5-D7AFB9EC51F6}"/>
              </a:ext>
            </a:extLst>
          </p:cNvPr>
          <p:cNvSpPr/>
          <p:nvPr/>
        </p:nvSpPr>
        <p:spPr>
          <a:xfrm>
            <a:off x="5294982" y="413420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商品编号字符串的拆分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0C2A6BE-037E-5AF5-4354-F984BAF07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266" y="3280305"/>
            <a:ext cx="6475629" cy="31730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30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564448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69069" y="2068050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任务一   查询编辑器的应用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91" y="647328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62242" y="2985476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任务二  拆分列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2242" y="3898773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任务三  商品编号字符串的拆分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D4161EE-AB33-43ED-A81E-8366060AAE05}"/>
              </a:ext>
            </a:extLst>
          </p:cNvPr>
          <p:cNvGrpSpPr/>
          <p:nvPr/>
        </p:nvGrpSpPr>
        <p:grpSpPr>
          <a:xfrm>
            <a:off x="1068569" y="4895339"/>
            <a:ext cx="3716415" cy="508000"/>
            <a:chOff x="1740257" y="3330222"/>
            <a:chExt cx="3716415" cy="5080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40343F8-F5B4-47FC-9C9E-2BD09C60DB2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C3571A0-9C0E-4E3D-8FBD-158FF75C76DF}"/>
                </a:ext>
              </a:extLst>
            </p:cNvPr>
            <p:cNvSpPr txBox="1"/>
            <p:nvPr/>
          </p:nvSpPr>
          <p:spPr>
            <a:xfrm>
              <a:off x="2494964" y="343811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任务四  配件库存合并查询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48" y="-52431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8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35883" y="1397701"/>
            <a:ext cx="9703752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）执行后最后一列，拆分为两列，第一列的字符长度为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。选中倒数第二列，再次执行“开始→拆分列→按字符数”命令。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）打开“按字符数拆分”对话框，字符数输入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，拆分点选“一次，尽可能靠右”单选按钮。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F206377D-F80F-A467-9BC5-D7AFB9EC51F6}"/>
              </a:ext>
            </a:extLst>
          </p:cNvPr>
          <p:cNvSpPr/>
          <p:nvPr/>
        </p:nvSpPr>
        <p:spPr>
          <a:xfrm>
            <a:off x="5294982" y="413420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商品编号字符串的拆分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0A79DD-A14B-3308-C392-AB7FAB630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7675" y="3619463"/>
            <a:ext cx="6149510" cy="3013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2258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4B4993E-1E32-EA0B-9B85-96855C4E1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297" y="4243035"/>
            <a:ext cx="5271135" cy="220154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505568" y="2338734"/>
            <a:ext cx="5726556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）删除“仓库号”“经手人工号”“货柜编号”三列。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）拆分出来的三列，分别重命名为“仓库号”“经手人工号”“货柜编号”。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）执行“关闭并上载→关闭并上载至”命令。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F206377D-F80F-A467-9BC5-D7AFB9EC51F6}"/>
              </a:ext>
            </a:extLst>
          </p:cNvPr>
          <p:cNvSpPr/>
          <p:nvPr/>
        </p:nvSpPr>
        <p:spPr>
          <a:xfrm>
            <a:off x="5294982" y="413420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商品编号字符串的拆分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432EE9-309C-1C4B-F84F-F49D7437C6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297" y="1760314"/>
            <a:ext cx="5269230" cy="2160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285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826873" y="1442090"/>
            <a:ext cx="1053825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）打开“加载到”对话框，选择查看数据方式为“表”，数据上载到设为“新建工作表”。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）完成数据上载会查看到新增了工作表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3_1_1">
            <a:extLst>
              <a:ext uri="{FF2B5EF4-FFF2-40B4-BE49-F238E27FC236}">
                <a16:creationId xmlns:a16="http://schemas.microsoft.com/office/drawing/2014/main" id="{F206377D-F80F-A467-9BC5-D7AFB9EC51F6}"/>
              </a:ext>
            </a:extLst>
          </p:cNvPr>
          <p:cNvSpPr/>
          <p:nvPr/>
        </p:nvSpPr>
        <p:spPr>
          <a:xfrm>
            <a:off x="5294982" y="413420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商品编号字符串的拆分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ECD5108-C23C-79FF-E523-B99522F7D1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429" y="3109854"/>
            <a:ext cx="3773934" cy="3642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4085365-F7F0-758D-F3AF-18A271850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289630"/>
            <a:ext cx="4781550" cy="3282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956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任务四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配件库存合并查询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配件库存合并查询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990766" y="2696844"/>
            <a:ext cx="9659526" cy="277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）打开文件“工作簿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，查看工作表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）打开文件“工作簿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，查看工作表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）新建文件，执行“数据→新建查询→从文件→从工作簿”命令。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）打开“导入数据”对话框，选中“工作簿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，单击“导入”按钮。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202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86567" y="2085777"/>
            <a:ext cx="5840866" cy="3641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）执行“开始→合并查询”命令。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）打开“合并”对话框，选择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的“配件名称”列，勾选“仅包括匹配的行”复选框，单击“确定”按钮。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）单击“</a:t>
            </a:r>
            <a:r>
              <a:rPr lang="en-US" altLang="zh-CN" sz="2400" dirty="0" err="1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NewColumn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列标题的  按钮。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40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配件库存合并查询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30FBB04-8634-3CE8-BB1A-058CCD7B7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089" y="4504147"/>
            <a:ext cx="250520" cy="229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D7FDFE0-A2DD-49EC-F5D8-76F1DC886D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4005" y="2085777"/>
            <a:ext cx="5426095" cy="43050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1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）在展开的界面中点选“扩展”单选按钮，勾选“库存量”复选框，单击“确定”按钮。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）右击“</a:t>
            </a:r>
            <a:r>
              <a:rPr lang="en-US" altLang="zh-CN" sz="24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NewColumn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列标题，在弹出的快捷菜单中执行“重命名”命令。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1B70A31-218B-B856-8B2F-769FC657BDA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配件库存合并查询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CEEC827-4665-8FF6-5DAB-E18FAAB8CC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9537" b="43644"/>
          <a:stretch>
            <a:fillRect/>
          </a:stretch>
        </p:blipFill>
        <p:spPr>
          <a:xfrm>
            <a:off x="2817362" y="3429000"/>
            <a:ext cx="2911475" cy="2980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D9465EE-8551-0B7F-CA3C-37D2400B655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5511" t="23460" r="55202" b="25557"/>
          <a:stretch>
            <a:fillRect/>
          </a:stretch>
        </p:blipFill>
        <p:spPr>
          <a:xfrm>
            <a:off x="7032230" y="3429000"/>
            <a:ext cx="2551626" cy="32660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）将列标题重命名为“库存量”。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）执行“开始→并闭并上载至”命令。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1B70A31-218B-B856-8B2F-769FC657BDA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配件库存合并查询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C0C8C84-B549-7833-C3FD-F6A759559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223" y="2900510"/>
            <a:ext cx="7024252" cy="3518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5018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任务五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多条件合并查询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3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多条件合并查询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011767" y="2388071"/>
            <a:ext cx="10168465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软件，新建文件，执行“数据→新建查询→从文件→从工作簿”命令。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）打开“导入数据”对话框，选择“工作簿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，单击“导入”按钮。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）在导航器中勾选“选择多项”复选框，再勾选“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Sheet1”“Sheet2”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复选框，单击“编辑”按钮。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2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62242" y="1663951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5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任务五  多条件合并查询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018" y="424494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62242" y="2594395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6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任务六  一对多合并查询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84158" y="3556128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7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任务七  导入网页上的表格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D4161EE-AB33-43ED-A81E-8366060AAE05}"/>
              </a:ext>
            </a:extLst>
          </p:cNvPr>
          <p:cNvGrpSpPr/>
          <p:nvPr/>
        </p:nvGrpSpPr>
        <p:grpSpPr>
          <a:xfrm>
            <a:off x="1124404" y="4531911"/>
            <a:ext cx="3716415" cy="508000"/>
            <a:chOff x="1740257" y="3330222"/>
            <a:chExt cx="3716415" cy="5080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40343F8-F5B4-47FC-9C9E-2BD09C60DB2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8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C3571A0-9C0E-4E3D-8FBD-158FF75C76DF}"/>
                </a:ext>
              </a:extLst>
            </p:cNvPr>
            <p:cNvSpPr txBox="1"/>
            <p:nvPr/>
          </p:nvSpPr>
          <p:spPr>
            <a:xfrm>
              <a:off x="2494964" y="343811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任务八  多表汇总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3" y="-533190"/>
            <a:ext cx="6858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953BC21-EE7F-D3CD-97EA-F71282F9229C}"/>
              </a:ext>
            </a:extLst>
          </p:cNvPr>
          <p:cNvGrpSpPr/>
          <p:nvPr/>
        </p:nvGrpSpPr>
        <p:grpSpPr>
          <a:xfrm>
            <a:off x="1124404" y="5448305"/>
            <a:ext cx="3716415" cy="508000"/>
            <a:chOff x="1740257" y="3330222"/>
            <a:chExt cx="3716415" cy="508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BA05D4CE-BFFE-CDAF-A612-2D651970A0B3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9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C11BB66-2414-1618-473A-52B8872AB5AF}"/>
                </a:ext>
              </a:extLst>
            </p:cNvPr>
            <p:cNvSpPr txBox="1"/>
            <p:nvPr/>
          </p:nvSpPr>
          <p:spPr>
            <a:xfrm>
              <a:off x="2494964" y="343811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任务九  多工作簿的工作表汇总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2155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7" y="1307000"/>
            <a:ext cx="9587243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）在查询编辑器界面打开文件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工作表，执行“开始→删除行→删除空行”命令。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多条件合并查询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30FBB04-8634-3CE8-BB1A-058CCD7B7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089" y="4504147"/>
            <a:ext cx="250520" cy="229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237C12F-6AD4-8944-1702-5CA8A0C106A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5833"/>
          <a:stretch>
            <a:fillRect/>
          </a:stretch>
        </p:blipFill>
        <p:spPr>
          <a:xfrm>
            <a:off x="2900038" y="2541022"/>
            <a:ext cx="6391923" cy="39683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631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）全选空列并右击，在弹出的快捷菜单中执行“删除列”命令。删除空行和空列后的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）选中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工作表，执行“开始→将第一行用作标题”命令。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1B70A31-218B-B856-8B2F-769FC657BDA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多条件合并查询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21CAA9-9A8B-719C-EE0B-45787D1AD5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2551"/>
          <a:stretch>
            <a:fillRect/>
          </a:stretch>
        </p:blipFill>
        <p:spPr>
          <a:xfrm>
            <a:off x="1937985" y="3226967"/>
            <a:ext cx="7765088" cy="32784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187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）选中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工作表，执行“开始→合并查询”命令。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）打开“合并”对话框，选择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的“配件名称”“型号”列，勾选“仅包括匹配的列”复选框，单击“确定”按钮。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1B70A31-218B-B856-8B2F-769FC657BDA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多条件合并查询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9CA6DC8-8D51-EDCA-F7B0-95DE2A1CD2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3041" y="3163723"/>
            <a:ext cx="4414975" cy="3503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95470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）单击“</a:t>
            </a:r>
            <a:r>
              <a:rPr lang="en-US" altLang="zh-CN" sz="24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NewColumn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列标题的  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）在展开的界面中点选“扩展”单选按钮，勾选“销售量”复选框，单击“确定”按钮。此时第三列只显示了销售量的值。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1B70A31-218B-B856-8B2F-769FC657BDA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多条件合并查询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8E23E81-17D9-59C3-E738-065B1CB1C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110" y="1555048"/>
            <a:ext cx="266836" cy="24554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2F5577A-79CF-EB93-5B2F-8EC8DC9BF35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0585"/>
          <a:stretch>
            <a:fillRect/>
          </a:stretch>
        </p:blipFill>
        <p:spPr>
          <a:xfrm>
            <a:off x="2340892" y="3116184"/>
            <a:ext cx="7766159" cy="33911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613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）将第三列的标题更改为“销售量”，执行“关闭并上载”命令。关闭并上传到新的工作表中，结果如图所示。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1B70A31-218B-B856-8B2F-769FC657BDAF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多条件合并查询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ED2DA4C-C89C-13CE-39D2-9467A41797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8074"/>
          <a:stretch>
            <a:fillRect/>
          </a:stretch>
        </p:blipFill>
        <p:spPr>
          <a:xfrm>
            <a:off x="2241467" y="2646799"/>
            <a:ext cx="7709065" cy="35091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2532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任务六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一对多合并查询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一对多合并查询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2367808"/>
            <a:ext cx="631231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软件，新建文件，执行“数据→新建查询→从文件→从工作簿”命令。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）选择文件“工作簿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，单击“导入”按钮。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）在导航器中勾选“选择多项”复选框，同时选择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，单击“编辑”按钮。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2A43CCAC-8F09-882A-21B7-DCC00A4745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8546" y="2055841"/>
            <a:ext cx="4575810" cy="3641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8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7" y="1307000"/>
            <a:ext cx="9587243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工作表，右击第一列，在弹出的快捷菜单中执行“填充→向下”命令。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一对多合并查询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30FBB04-8634-3CE8-BB1A-058CCD7B70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089" y="4504147"/>
            <a:ext cx="250520" cy="229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5EC2884-7D9A-5055-AB9C-F71D99F0C7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21909"/>
          <a:stretch>
            <a:fillRect/>
          </a:stretch>
        </p:blipFill>
        <p:spPr>
          <a:xfrm>
            <a:off x="3009258" y="2665629"/>
            <a:ext cx="6173484" cy="35432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59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2226425"/>
            <a:ext cx="650473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工作表，执行“开始→将第一行用作标题”命令。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）执行“开始→合并查询”命令。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）打开“合并”对话框，选择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的“部门”列，勾选“仅包括匹配的行”复选框，单击“确定”按钮。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ectangle 3_1">
            <a:extLst>
              <a:ext uri="{FF2B5EF4-FFF2-40B4-BE49-F238E27FC236}">
                <a16:creationId xmlns:a16="http://schemas.microsoft.com/office/drawing/2014/main" id="{1EF532AD-7F3D-C020-910E-72738EFB2E57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一对多合并查询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79F695-789E-C128-36A7-D37C4C813C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691" t="17789" r="19720" b="16571"/>
          <a:stretch>
            <a:fillRect/>
          </a:stretch>
        </p:blipFill>
        <p:spPr>
          <a:xfrm>
            <a:off x="6960615" y="2060436"/>
            <a:ext cx="4617370" cy="3661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7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）单击“</a:t>
            </a:r>
            <a:r>
              <a:rPr lang="en-US" altLang="zh-CN" sz="24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NewColumn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列标题的  按钮，在展开界面中点选“扩展”单选按钮，勾选“业务员”“基本工资”“业绩奖金”复选框，不勾选“使用原始列名作为前缀”复选框，单击“确定”按钮。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33A3BA71-04D3-E2D6-FD8E-C74DAAA57CB3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一对多合并查询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ABB2005-BF09-AA9A-0D66-8410341F8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2723" y="1562132"/>
            <a:ext cx="355612" cy="3272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BD39BA1-533E-5BB6-BD58-FA98E6D92DE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b="44077"/>
          <a:stretch>
            <a:fillRect/>
          </a:stretch>
        </p:blipFill>
        <p:spPr>
          <a:xfrm>
            <a:off x="2487644" y="3229896"/>
            <a:ext cx="7021382" cy="28861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4197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任务一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646771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查询编辑器的应用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9431935-0422-9FE2-7B99-F673AED24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86" y="89398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453832" y="1899883"/>
            <a:ext cx="6630549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）执行“开始→关闭并上载→关闭并上载至”命令。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加载到”对话框，在“选择想要在工作簿中查看此数据的方式”组中点选“表”单选按钮，在“选择应将数据上载到哪里”组中点选“新建工作表”单选按钮，单击“加载”按钮。完成上载后的工作表效果如下：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2CB9DF55-676D-F933-8434-D9252786A6F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一对多合并查询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94DE84E-1003-4E12-08F0-642009387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7039" y="2241382"/>
            <a:ext cx="4591129" cy="34584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6374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任务七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导入网页上的表格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6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导入网页上的表格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2367808"/>
            <a:ext cx="6312311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）打开一个浏览器，搜索“中国省级行政区地区生产总值列表”，观察到页面中有一个生产总值的数据表，并复制网址。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软件，新建文件，执行“数据→新建查询→从其他源→自网站”命令。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）打开“从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Web”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对话框，把复制的网址粘贴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URL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45EF8542-0367-2D17-978A-7A3547DC0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433" y="2430293"/>
            <a:ext cx="4997450" cy="36131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18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7" y="1307000"/>
            <a:ext cx="9587243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）在导航器中选择第二项，在“表视图”选项卡可看到表格数据。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）加载后，从网页上获取的数据表就会加载到电子表格中。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导入网页上的表格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F5DE44-5A31-3594-CE26-E1105E8D1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635" y="2629226"/>
            <a:ext cx="5637321" cy="39812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186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任务八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多 表 汇 总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5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多表汇总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90608" y="2378631"/>
            <a:ext cx="6048433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文件，执行“数据→新建查询→从文件→从工作簿”。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）在导航器中勾选“选择多项”复选框，并选择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）在查询编辑器中右击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工作表，在弹出的快捷菜单中执行“复制”命令。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D66ABC19-FA8B-3C91-BB07-C81214D46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496" y="2950449"/>
            <a:ext cx="5269865" cy="24682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281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7" y="1583997"/>
            <a:ext cx="958724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）复制的新表与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工作表的内容相同，命名为“新表”。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多表汇总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50550DE-EBEF-FD27-5109-9AB8BE352E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2975"/>
          <a:stretch>
            <a:fillRect/>
          </a:stretch>
        </p:blipFill>
        <p:spPr>
          <a:xfrm>
            <a:off x="1792469" y="2582122"/>
            <a:ext cx="8607061" cy="31912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8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91912" y="1307000"/>
            <a:ext cx="10608175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）选择新表，执行“开始→追加查询”命令。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）打开“追加”对话框，选择要追加的表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。此时，新表追加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工作表内容后的，新表包括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工作表的内容。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多表汇总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1141249-3289-5DBF-B956-CADDE8148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9501" y="3114446"/>
            <a:ext cx="6992997" cy="33840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337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91912" y="1307000"/>
            <a:ext cx="10608175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）继续把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工作表也追加到新表中。追加了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工作表内容后的新表内容。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多表汇总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0F29B8-13EA-2CEE-451B-2DC556521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422" y="2653403"/>
            <a:ext cx="7787156" cy="39578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9061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91912" y="1459507"/>
            <a:ext cx="10608175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）关闭查询编辑器并上载数据后得到数据表结果。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多表汇总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F48C910-C44B-BE80-9438-B295CDDDD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745" y="2251914"/>
            <a:ext cx="6075567" cy="42424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8308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6189931" y="388048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查询编辑器的应用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698997" y="1670077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35184" y="3828579"/>
            <a:ext cx="6278880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）打开“工作簿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EFF0A04-AC36-A340-2D3A-EA9D156B7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927" y="2224250"/>
            <a:ext cx="4802889" cy="432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任务九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多工作簿的工作表汇总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54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6" y="190781"/>
            <a:ext cx="58033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多工作簿的工作表汇总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50671" y="1996829"/>
            <a:ext cx="5329919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软件，新建文件，执行“数据→新建查询→从文件→从工作簿”命令。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）打开“导入数据”对话框，选择文件“部分名单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，单击“导入”按钮。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）在导航器中勾选“选择多项”，并选择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57BE8A64-3AE3-51E2-CAA3-AE70E49D39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1412" y="2871410"/>
            <a:ext cx="5310770" cy="24266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764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21733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6" y="1740737"/>
            <a:ext cx="9587243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）导入“部分名单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工作表后，执行“开始→将第一行用作标题”命令。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）提升标题后，执行“开始→新建源→文件→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）打开“导入数据”命令，选择文件“部分名单及成绩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，单击“导入”按钮。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）在导航器中勾选“选择多项”复选框，并选择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0537ECCA-7EB7-E6C7-DF1C-18F542805E6D}"/>
              </a:ext>
            </a:extLst>
          </p:cNvPr>
          <p:cNvSpPr/>
          <p:nvPr/>
        </p:nvSpPr>
        <p:spPr>
          <a:xfrm>
            <a:off x="1121806" y="190781"/>
            <a:ext cx="580337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多工作簿的工作表汇总</a:t>
            </a:r>
          </a:p>
        </p:txBody>
      </p:sp>
    </p:spTree>
    <p:extLst>
      <p:ext uri="{BB962C8B-B14F-4D97-AF65-F5344CB8AC3E}">
        <p14:creationId xmlns:p14="http://schemas.microsoft.com/office/powerpoint/2010/main" val="236302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CD65B86A-4F51-4564-851B-F919A43F515F}"/>
              </a:ext>
            </a:extLst>
          </p:cNvPr>
          <p:cNvSpPr/>
          <p:nvPr/>
        </p:nvSpPr>
        <p:spPr>
          <a:xfrm>
            <a:off x="4954126" y="2176623"/>
            <a:ext cx="7131286" cy="2176338"/>
          </a:xfrm>
          <a:prstGeom prst="ellipse">
            <a:avLst/>
          </a:prstGeom>
          <a:noFill/>
          <a:ln>
            <a:noFill/>
          </a:ln>
          <a:effectLst>
            <a:innerShdw blurRad="254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9B6D93-2642-D4A5-A3CF-0FBF4E46F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66" y="1697128"/>
            <a:ext cx="5126899" cy="375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_1_1">
            <a:extLst>
              <a:ext uri="{FF2B5EF4-FFF2-40B4-BE49-F238E27FC236}">
                <a16:creationId xmlns:a16="http://schemas.microsoft.com/office/drawing/2014/main" id="{87188F20-9F3F-4CBE-90FF-52D9FDB329F4}"/>
              </a:ext>
            </a:extLst>
          </p:cNvPr>
          <p:cNvSpPr/>
          <p:nvPr/>
        </p:nvSpPr>
        <p:spPr>
          <a:xfrm>
            <a:off x="7852054" y="383459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D4141F7-5380-AB42-4D73-D91C5DC70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777" y="2000754"/>
            <a:ext cx="9754445" cy="37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F9C2B1B-6078-4289-B17F-4B576211BF28}"/>
              </a:ext>
            </a:extLst>
          </p:cNvPr>
          <p:cNvSpPr/>
          <p:nvPr/>
        </p:nvSpPr>
        <p:spPr>
          <a:xfrm>
            <a:off x="6057942" y="3063550"/>
            <a:ext cx="5880862" cy="997600"/>
          </a:xfrm>
          <a:custGeom>
            <a:avLst/>
            <a:gdLst>
              <a:gd name="connsiteX0" fmla="*/ 0 w 2790557"/>
              <a:gd name="connsiteY0" fmla="*/ 0 h 473376"/>
              <a:gd name="connsiteX1" fmla="*/ 2553869 w 2790557"/>
              <a:gd name="connsiteY1" fmla="*/ 0 h 473376"/>
              <a:gd name="connsiteX2" fmla="*/ 2790557 w 2790557"/>
              <a:gd name="connsiteY2" fmla="*/ 236688 h 473376"/>
              <a:gd name="connsiteX3" fmla="*/ 2553869 w 2790557"/>
              <a:gd name="connsiteY3" fmla="*/ 473376 h 473376"/>
              <a:gd name="connsiteX4" fmla="*/ 0 w 2790557"/>
              <a:gd name="connsiteY4" fmla="*/ 473376 h 473376"/>
              <a:gd name="connsiteX5" fmla="*/ 0 w 2790557"/>
              <a:gd name="connsiteY5" fmla="*/ 0 h 47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557" h="473376">
                <a:moveTo>
                  <a:pt x="0" y="0"/>
                </a:moveTo>
                <a:lnTo>
                  <a:pt x="2553869" y="0"/>
                </a:lnTo>
                <a:cubicBezTo>
                  <a:pt x="2684588" y="0"/>
                  <a:pt x="2790557" y="105969"/>
                  <a:pt x="2790557" y="236688"/>
                </a:cubicBezTo>
                <a:cubicBezTo>
                  <a:pt x="2790557" y="367407"/>
                  <a:pt x="2684588" y="473376"/>
                  <a:pt x="2553869" y="473376"/>
                </a:cubicBezTo>
                <a:lnTo>
                  <a:pt x="0" y="47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spc="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1946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6189931" y="325882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查询编辑器的应用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544059" y="1645072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259973" y="2229847"/>
            <a:ext cx="6052050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）执行“数据→新建查询→合并查询→启动查询编辑器”命令。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）进入查询编辑器界面，执行“新建源→文件→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Excel”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）打开“导入数据”对话框，选择“工作簿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）在导航器中选择工作表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，单击“确定”按钮。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D10AA1-B5A3-6304-C575-A9B0BE30A3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2049" y="2942736"/>
            <a:ext cx="5759605" cy="25791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25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2AA2E5-E37E-7EE4-F671-8ABF18112E58}"/>
              </a:ext>
            </a:extLst>
          </p:cNvPr>
          <p:cNvSpPr txBox="1"/>
          <p:nvPr/>
        </p:nvSpPr>
        <p:spPr>
          <a:xfrm>
            <a:off x="1165211" y="1286920"/>
            <a:ext cx="10003991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）在查询编辑器界面可看到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中的内容，执行“添加列→添加自定义列”命令。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EDBD9A-FDEF-0AB9-D6F9-5DA4D1204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278" y="2613243"/>
            <a:ext cx="6772685" cy="394774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3_1">
            <a:extLst>
              <a:ext uri="{FF2B5EF4-FFF2-40B4-BE49-F238E27FC236}">
                <a16:creationId xmlns:a16="http://schemas.microsoft.com/office/drawing/2014/main" id="{11FD7A93-D3E6-E7BD-C85B-2DD76CA0EA48}"/>
              </a:ext>
            </a:extLst>
          </p:cNvPr>
          <p:cNvSpPr/>
          <p:nvPr/>
        </p:nvSpPr>
        <p:spPr>
          <a:xfrm>
            <a:off x="6189931" y="388048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查询编辑器的应用</a:t>
            </a:r>
          </a:p>
        </p:txBody>
      </p:sp>
    </p:spTree>
    <p:extLst>
      <p:ext uri="{BB962C8B-B14F-4D97-AF65-F5344CB8AC3E}">
        <p14:creationId xmlns:p14="http://schemas.microsoft.com/office/powerpoint/2010/main" val="79362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2AA2E5-E37E-7EE4-F671-8ABF18112E58}"/>
              </a:ext>
            </a:extLst>
          </p:cNvPr>
          <p:cNvSpPr txBox="1"/>
          <p:nvPr/>
        </p:nvSpPr>
        <p:spPr>
          <a:xfrm>
            <a:off x="357343" y="1592400"/>
            <a:ext cx="6096723" cy="4991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）右击“新建列”，在弹出的快捷菜单中执行“重命名”命令。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）列名重命名为“应发”，再执行“开始→关闭并上载→关闭并上载至”命令。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）在“加载到”对话框中选择查看方式为“表”，加载到新建工作表。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）完成加载后，在“工作簿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中的增加了工作表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，并看到加载的数据内容。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7F2C05B-FF5B-89F7-972E-F0080B5AE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605" y="2515370"/>
            <a:ext cx="5194300" cy="346075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3_1">
            <a:extLst>
              <a:ext uri="{FF2B5EF4-FFF2-40B4-BE49-F238E27FC236}">
                <a16:creationId xmlns:a16="http://schemas.microsoft.com/office/drawing/2014/main" id="{D35521B4-EFB2-B48E-6794-ADCCE06896E1}"/>
              </a:ext>
            </a:extLst>
          </p:cNvPr>
          <p:cNvSpPr/>
          <p:nvPr/>
        </p:nvSpPr>
        <p:spPr>
          <a:xfrm>
            <a:off x="6189931" y="388048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查询编辑器的应用</a:t>
            </a:r>
          </a:p>
        </p:txBody>
      </p:sp>
    </p:spTree>
    <p:extLst>
      <p:ext uri="{BB962C8B-B14F-4D97-AF65-F5344CB8AC3E}">
        <p14:creationId xmlns:p14="http://schemas.microsoft.com/office/powerpoint/2010/main" val="1924345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2AA2E5-E37E-7EE4-F671-8ABF18112E58}"/>
              </a:ext>
            </a:extLst>
          </p:cNvPr>
          <p:cNvSpPr txBox="1"/>
          <p:nvPr/>
        </p:nvSpPr>
        <p:spPr>
          <a:xfrm>
            <a:off x="1253988" y="1480899"/>
            <a:ext cx="609672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）修改工作表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Sheet1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的内容。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E3F62C1-205C-6658-FBE3-8955474D8F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7998" y="2325136"/>
            <a:ext cx="6231857" cy="415217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_1">
            <a:extLst>
              <a:ext uri="{FF2B5EF4-FFF2-40B4-BE49-F238E27FC236}">
                <a16:creationId xmlns:a16="http://schemas.microsoft.com/office/drawing/2014/main" id="{90C9C561-948E-5A46-A70F-20A790A6D0C2}"/>
              </a:ext>
            </a:extLst>
          </p:cNvPr>
          <p:cNvSpPr/>
          <p:nvPr/>
        </p:nvSpPr>
        <p:spPr>
          <a:xfrm>
            <a:off x="6189931" y="388048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查询编辑器的应用</a:t>
            </a:r>
          </a:p>
        </p:txBody>
      </p:sp>
    </p:spTree>
    <p:extLst>
      <p:ext uri="{BB962C8B-B14F-4D97-AF65-F5344CB8AC3E}">
        <p14:creationId xmlns:p14="http://schemas.microsoft.com/office/powerpoint/2010/main" val="745890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FB7"/>
      </a:accent1>
      <a:accent2>
        <a:srgbClr val="2066E9"/>
      </a:accent2>
      <a:accent3>
        <a:srgbClr val="FFFFFF"/>
      </a:accent3>
      <a:accent4>
        <a:srgbClr val="1750E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D2FB7"/>
    </a:accent1>
    <a:accent2>
      <a:srgbClr val="2066E9"/>
    </a:accent2>
    <a:accent3>
      <a:srgbClr val="FFFFFF"/>
    </a:accent3>
    <a:accent4>
      <a:srgbClr val="1750E4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2194</Words>
  <Application>Microsoft Office PowerPoint</Application>
  <PresentationFormat>宽屏</PresentationFormat>
  <Paragraphs>179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E-BZ</vt:lpstr>
      <vt:lpstr>等线</vt:lpstr>
      <vt:lpstr>等线 Light</vt:lpstr>
      <vt:lpstr>黑体</vt:lpstr>
      <vt:lpstr>字魂59号-创粗黑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晨蕾</dc:creator>
  <cp:lastModifiedBy>li yuting</cp:lastModifiedBy>
  <cp:revision>267</cp:revision>
  <dcterms:created xsi:type="dcterms:W3CDTF">2019-09-07T02:50:33Z</dcterms:created>
  <dcterms:modified xsi:type="dcterms:W3CDTF">2023-07-10T06:34:02Z</dcterms:modified>
</cp:coreProperties>
</file>