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58" r:id="rId3"/>
    <p:sldId id="3142" r:id="rId4"/>
    <p:sldId id="3120" r:id="rId5"/>
    <p:sldId id="284" r:id="rId6"/>
    <p:sldId id="3125" r:id="rId7"/>
    <p:sldId id="3127" r:id="rId8"/>
    <p:sldId id="3128" r:id="rId9"/>
    <p:sldId id="3129" r:id="rId10"/>
    <p:sldId id="3134" r:id="rId11"/>
    <p:sldId id="280" r:id="rId12"/>
    <p:sldId id="3136" r:id="rId13"/>
    <p:sldId id="3146" r:id="rId14"/>
    <p:sldId id="3147" r:id="rId15"/>
    <p:sldId id="3148" r:id="rId16"/>
    <p:sldId id="3137" r:id="rId17"/>
    <p:sldId id="3138" r:id="rId18"/>
    <p:sldId id="3139" r:id="rId19"/>
    <p:sldId id="3140" r:id="rId20"/>
    <p:sldId id="3150" r:id="rId21"/>
    <p:sldId id="3151" r:id="rId22"/>
    <p:sldId id="3152" r:id="rId23"/>
    <p:sldId id="3157" r:id="rId24"/>
    <p:sldId id="3158" r:id="rId25"/>
    <p:sldId id="3159" r:id="rId26"/>
    <p:sldId id="3160" r:id="rId27"/>
    <p:sldId id="3161" r:id="rId28"/>
    <p:sldId id="3163" r:id="rId29"/>
    <p:sldId id="3164" r:id="rId30"/>
    <p:sldId id="3165" r:id="rId31"/>
    <p:sldId id="3175" r:id="rId32"/>
    <p:sldId id="3176" r:id="rId33"/>
    <p:sldId id="3177" r:id="rId34"/>
    <p:sldId id="3141" r:id="rId35"/>
    <p:sldId id="287" r:id="rId36"/>
    <p:sldId id="3124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1E161166-B69E-4941-BFD3-5D76685DBA54}">
          <p14:sldIdLst>
            <p14:sldId id="256"/>
            <p14:sldId id="258"/>
            <p14:sldId id="3142"/>
            <p14:sldId id="3120"/>
            <p14:sldId id="284"/>
          </p14:sldIdLst>
        </p14:section>
        <p14:section name="无标题节" id="{6258E7AE-0924-4841-9143-720E70093CE3}">
          <p14:sldIdLst>
            <p14:sldId id="3125"/>
            <p14:sldId id="3127"/>
            <p14:sldId id="3128"/>
            <p14:sldId id="3129"/>
            <p14:sldId id="3134"/>
            <p14:sldId id="280"/>
            <p14:sldId id="3136"/>
            <p14:sldId id="3146"/>
            <p14:sldId id="3147"/>
            <p14:sldId id="3148"/>
            <p14:sldId id="3137"/>
            <p14:sldId id="3138"/>
            <p14:sldId id="3139"/>
            <p14:sldId id="3140"/>
            <p14:sldId id="3150"/>
            <p14:sldId id="3151"/>
            <p14:sldId id="3152"/>
            <p14:sldId id="3157"/>
            <p14:sldId id="3158"/>
            <p14:sldId id="3159"/>
            <p14:sldId id="3160"/>
            <p14:sldId id="3161"/>
            <p14:sldId id="3163"/>
            <p14:sldId id="3164"/>
            <p14:sldId id="3165"/>
            <p14:sldId id="3175"/>
            <p14:sldId id="3176"/>
            <p14:sldId id="3177"/>
            <p14:sldId id="3141"/>
            <p14:sldId id="287"/>
            <p14:sldId id="312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AFEF"/>
    <a:srgbClr val="0D96E1"/>
    <a:srgbClr val="E6E6E6"/>
    <a:srgbClr val="1244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534" autoAdjust="0"/>
    <p:restoredTop sz="94660"/>
  </p:normalViewPr>
  <p:slideViewPr>
    <p:cSldViewPr snapToGrid="0">
      <p:cViewPr varScale="1">
        <p:scale>
          <a:sx n="86" d="100"/>
          <a:sy n="86" d="100"/>
        </p:scale>
        <p:origin x="259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828C0-4495-4689-9C13-D53DB56E1F68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EC5B6C-F839-4DDB-8CE2-52F5606BB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438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67463C-8722-4C40-8B09-EF33D7DE5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1537475-4F9A-45E7-9DE2-97E7E46877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8E1084B-B476-40F3-9BB6-7D5DAC821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CA973-DA2B-4BAA-9CFF-5DD7E4F7A5C7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A28A091-4E0F-4904-BFDA-D2CEA3568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8AAD250-B945-4295-9D6C-6223A1B91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F9E60-6B2A-4B01-B0C9-F26E235B2A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67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65B40A1-F478-46E8-AD0D-EB2E358B0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CA973-DA2B-4BAA-9CFF-5DD7E4F7A5C7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D690104-D2B6-449F-82DA-AA2A59918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A65BC0D-74C0-491C-8154-A407DE53C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F9E60-6B2A-4B01-B0C9-F26E235B2A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79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C8B9FCE9-A07D-40E2-A4D6-DAD59B9590B7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15000">
                <a:schemeClr val="bg1">
                  <a:alpha val="49000"/>
                </a:schemeClr>
              </a:gs>
              <a:gs pos="86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1BEBCD-A5BA-44CE-B364-E761BD75DFD3}"/>
              </a:ext>
            </a:extLst>
          </p:cNvPr>
          <p:cNvCxnSpPr>
            <a:cxnSpLocks/>
          </p:cNvCxnSpPr>
          <p:nvPr userDrawn="1"/>
        </p:nvCxnSpPr>
        <p:spPr>
          <a:xfrm>
            <a:off x="-177764" y="1190555"/>
            <a:ext cx="1254752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27FE86BB-197C-4136-8DB8-272B17F23F71}"/>
              </a:ext>
            </a:extLst>
          </p:cNvPr>
          <p:cNvSpPr/>
          <p:nvPr userDrawn="1"/>
        </p:nvSpPr>
        <p:spPr>
          <a:xfrm>
            <a:off x="10997277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85315FA3-22CE-4790-B64D-D1428D97D406}"/>
              </a:ext>
            </a:extLst>
          </p:cNvPr>
          <p:cNvSpPr/>
          <p:nvPr userDrawn="1"/>
        </p:nvSpPr>
        <p:spPr>
          <a:xfrm>
            <a:off x="11488461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E566289-82C3-4037-807B-C2CE097827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"/>
            <a:ext cx="6643856" cy="356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82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  <p:bldP spid="25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A5ECFFC-14DF-426D-89CA-40A7A22DF3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650" y="1185397"/>
            <a:ext cx="6858000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C8B9FCE9-A07D-40E2-A4D6-DAD59B9590B7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45000">
                <a:schemeClr val="bg1">
                  <a:alpha val="49000"/>
                </a:schemeClr>
              </a:gs>
              <a:gs pos="86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1BEBCD-A5BA-44CE-B364-E761BD75DFD3}"/>
              </a:ext>
            </a:extLst>
          </p:cNvPr>
          <p:cNvCxnSpPr>
            <a:cxnSpLocks/>
          </p:cNvCxnSpPr>
          <p:nvPr userDrawn="1"/>
        </p:nvCxnSpPr>
        <p:spPr>
          <a:xfrm>
            <a:off x="-177764" y="1190555"/>
            <a:ext cx="1254752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27FE86BB-197C-4136-8DB8-272B17F23F71}"/>
              </a:ext>
            </a:extLst>
          </p:cNvPr>
          <p:cNvSpPr/>
          <p:nvPr userDrawn="1"/>
        </p:nvSpPr>
        <p:spPr>
          <a:xfrm>
            <a:off x="10997277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85315FA3-22CE-4790-B64D-D1428D97D406}"/>
              </a:ext>
            </a:extLst>
          </p:cNvPr>
          <p:cNvSpPr/>
          <p:nvPr userDrawn="1"/>
        </p:nvSpPr>
        <p:spPr>
          <a:xfrm>
            <a:off x="11488461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E566289-82C3-4037-807B-C2CE097827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"/>
            <a:ext cx="6643856" cy="356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059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  <p:bldP spid="25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7C9E24A-7E24-482F-B073-3DA721A212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33"/>
          <a:stretch/>
        </p:blipFill>
        <p:spPr>
          <a:xfrm>
            <a:off x="-729357" y="-180478"/>
            <a:ext cx="8102568" cy="7038478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C8B9FCE9-A07D-40E2-A4D6-DAD59B9590B7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45000">
                <a:schemeClr val="bg1">
                  <a:alpha val="49000"/>
                </a:schemeClr>
              </a:gs>
              <a:gs pos="86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1BEBCD-A5BA-44CE-B364-E761BD75DFD3}"/>
              </a:ext>
            </a:extLst>
          </p:cNvPr>
          <p:cNvCxnSpPr>
            <a:cxnSpLocks/>
          </p:cNvCxnSpPr>
          <p:nvPr userDrawn="1"/>
        </p:nvCxnSpPr>
        <p:spPr>
          <a:xfrm>
            <a:off x="-177764" y="1190555"/>
            <a:ext cx="1254752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27FE86BB-197C-4136-8DB8-272B17F23F71}"/>
              </a:ext>
            </a:extLst>
          </p:cNvPr>
          <p:cNvSpPr/>
          <p:nvPr userDrawn="1"/>
        </p:nvSpPr>
        <p:spPr>
          <a:xfrm>
            <a:off x="10997277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85315FA3-22CE-4790-B64D-D1428D97D406}"/>
              </a:ext>
            </a:extLst>
          </p:cNvPr>
          <p:cNvSpPr/>
          <p:nvPr userDrawn="1"/>
        </p:nvSpPr>
        <p:spPr>
          <a:xfrm>
            <a:off x="11488461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E566289-82C3-4037-807B-C2CE097827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"/>
            <a:ext cx="6643856" cy="356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5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  <p:bldP spid="25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1D10C506-B53B-4C06-98DE-523AD3567A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027644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C8B9FCE9-A07D-40E2-A4D6-DAD59B9590B7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45000">
                <a:schemeClr val="bg1">
                  <a:alpha val="49000"/>
                </a:schemeClr>
              </a:gs>
              <a:gs pos="86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1BEBCD-A5BA-44CE-B364-E761BD75DFD3}"/>
              </a:ext>
            </a:extLst>
          </p:cNvPr>
          <p:cNvCxnSpPr>
            <a:cxnSpLocks/>
          </p:cNvCxnSpPr>
          <p:nvPr userDrawn="1"/>
        </p:nvCxnSpPr>
        <p:spPr>
          <a:xfrm>
            <a:off x="-177764" y="1190555"/>
            <a:ext cx="1254752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27FE86BB-197C-4136-8DB8-272B17F23F71}"/>
              </a:ext>
            </a:extLst>
          </p:cNvPr>
          <p:cNvSpPr/>
          <p:nvPr userDrawn="1"/>
        </p:nvSpPr>
        <p:spPr>
          <a:xfrm>
            <a:off x="10997277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85315FA3-22CE-4790-B64D-D1428D97D406}"/>
              </a:ext>
            </a:extLst>
          </p:cNvPr>
          <p:cNvSpPr/>
          <p:nvPr userDrawn="1"/>
        </p:nvSpPr>
        <p:spPr>
          <a:xfrm>
            <a:off x="11488461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E566289-82C3-4037-807B-C2CE097827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"/>
            <a:ext cx="6643856" cy="356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44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  <p:bldP spid="25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9A157C2-2BB7-4FF4-96FC-B9E4A32A06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01"/>
          <a:stretch/>
        </p:blipFill>
        <p:spPr>
          <a:xfrm rot="20936608">
            <a:off x="5319675" y="23483"/>
            <a:ext cx="7492964" cy="6811033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C8B9FCE9-A07D-40E2-A4D6-DAD59B9590B7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45000">
                <a:schemeClr val="bg1">
                  <a:alpha val="49000"/>
                </a:schemeClr>
              </a:gs>
              <a:gs pos="86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1BEBCD-A5BA-44CE-B364-E761BD75DFD3}"/>
              </a:ext>
            </a:extLst>
          </p:cNvPr>
          <p:cNvCxnSpPr>
            <a:cxnSpLocks/>
          </p:cNvCxnSpPr>
          <p:nvPr userDrawn="1"/>
        </p:nvCxnSpPr>
        <p:spPr>
          <a:xfrm>
            <a:off x="-177764" y="1190555"/>
            <a:ext cx="1254752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27FE86BB-197C-4136-8DB8-272B17F23F71}"/>
              </a:ext>
            </a:extLst>
          </p:cNvPr>
          <p:cNvSpPr/>
          <p:nvPr userDrawn="1"/>
        </p:nvSpPr>
        <p:spPr>
          <a:xfrm>
            <a:off x="10997277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85315FA3-22CE-4790-B64D-D1428D97D406}"/>
              </a:ext>
            </a:extLst>
          </p:cNvPr>
          <p:cNvSpPr/>
          <p:nvPr userDrawn="1"/>
        </p:nvSpPr>
        <p:spPr>
          <a:xfrm>
            <a:off x="11488461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E566289-82C3-4037-807B-C2CE097827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"/>
            <a:ext cx="6643856" cy="356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390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  <p:bldP spid="25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C8B9FCE9-A07D-40E2-A4D6-DAD59B9590B7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45000">
                <a:schemeClr val="bg1">
                  <a:alpha val="49000"/>
                </a:schemeClr>
              </a:gs>
              <a:gs pos="86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1BEBCD-A5BA-44CE-B364-E761BD75DFD3}"/>
              </a:ext>
            </a:extLst>
          </p:cNvPr>
          <p:cNvCxnSpPr>
            <a:cxnSpLocks/>
          </p:cNvCxnSpPr>
          <p:nvPr userDrawn="1"/>
        </p:nvCxnSpPr>
        <p:spPr>
          <a:xfrm>
            <a:off x="-177764" y="1190555"/>
            <a:ext cx="1254752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27FE86BB-197C-4136-8DB8-272B17F23F71}"/>
              </a:ext>
            </a:extLst>
          </p:cNvPr>
          <p:cNvSpPr/>
          <p:nvPr userDrawn="1"/>
        </p:nvSpPr>
        <p:spPr>
          <a:xfrm>
            <a:off x="10997277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85315FA3-22CE-4790-B64D-D1428D97D406}"/>
              </a:ext>
            </a:extLst>
          </p:cNvPr>
          <p:cNvSpPr/>
          <p:nvPr userDrawn="1"/>
        </p:nvSpPr>
        <p:spPr>
          <a:xfrm>
            <a:off x="11488461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E566289-82C3-4037-807B-C2CE097827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-17584"/>
            <a:ext cx="6643856" cy="356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519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  <p:bldP spid="25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060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668A9CD-00B5-4BA8-A7AA-A6DB0004E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CA61BA2-1069-4FCF-8129-B523451FA6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D58E00-DA88-4FC3-9062-D12F6764AD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6CA973-DA2B-4BAA-9CFF-5DD7E4F7A5C7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6D4EE46-AB8F-4498-936B-5A9E2D20A7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5898BB-2F5C-4FB6-AA18-40CDD32704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F9E60-6B2A-4B01-B0C9-F26E235B2A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897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  <p:sldLayoutId id="2147483661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E0F251F2-8D81-41D7-9D9E-4DADD507DF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215" y="0"/>
            <a:ext cx="4571570" cy="6858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2C6EAFD8-2352-49D0-B59C-3745BB1154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2683062" y="-2653441"/>
            <a:ext cx="6858000" cy="12192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B0CD502D-DC99-4EA8-9B01-172DC5CD572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5" b="3889"/>
          <a:stretch/>
        </p:blipFill>
        <p:spPr>
          <a:xfrm>
            <a:off x="0" y="266700"/>
            <a:ext cx="4445208" cy="65913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52C01913-98BD-4115-AB30-2813F7544F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C8C63BED-D2E0-4BBA-9B40-1F3B9120DC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0" y="5349610"/>
            <a:ext cx="1587189" cy="1494831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9A3AD242-6392-494E-9FC2-21EAF4A64B8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5"/>
          <a:stretch/>
        </p:blipFill>
        <p:spPr>
          <a:xfrm>
            <a:off x="-1" y="668283"/>
            <a:ext cx="6432203" cy="5846817"/>
          </a:xfrm>
          <a:prstGeom prst="rect">
            <a:avLst/>
          </a:prstGeom>
        </p:spPr>
      </p:pic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163573A5-D2A8-4007-BF8B-F995FB4F38A1}"/>
              </a:ext>
            </a:extLst>
          </p:cNvPr>
          <p:cNvCxnSpPr>
            <a:cxnSpLocks/>
          </p:cNvCxnSpPr>
          <p:nvPr/>
        </p:nvCxnSpPr>
        <p:spPr>
          <a:xfrm>
            <a:off x="7111449" y="1848265"/>
            <a:ext cx="0" cy="15942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7">
            <a:extLst>
              <a:ext uri="{FF2B5EF4-FFF2-40B4-BE49-F238E27FC236}">
                <a16:creationId xmlns:a16="http://schemas.microsoft.com/office/drawing/2014/main" id="{DDD7ABCC-10B2-4CA6-AE7D-A7255F60A43E}"/>
              </a:ext>
            </a:extLst>
          </p:cNvPr>
          <p:cNvSpPr txBox="1"/>
          <p:nvPr/>
        </p:nvSpPr>
        <p:spPr>
          <a:xfrm>
            <a:off x="7111449" y="3591691"/>
            <a:ext cx="4306104" cy="949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Leelawadee UI Semilight" panose="020B0402040204020203" pitchFamily="34" charset="-34"/>
                <a:sym typeface="字魂59号-创粗黑" panose="00000500000000000000" pitchFamily="2" charset="-122"/>
              </a:rPr>
              <a:t>数据的调整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4F5EC41-BE27-9D41-5BA8-E193A4B2B562}"/>
              </a:ext>
            </a:extLst>
          </p:cNvPr>
          <p:cNvSpPr txBox="1"/>
          <p:nvPr/>
        </p:nvSpPr>
        <p:spPr>
          <a:xfrm>
            <a:off x="7507580" y="1859389"/>
            <a:ext cx="48139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项目三</a:t>
            </a:r>
          </a:p>
        </p:txBody>
      </p:sp>
    </p:spTree>
    <p:extLst>
      <p:ext uri="{BB962C8B-B14F-4D97-AF65-F5344CB8AC3E}">
        <p14:creationId xmlns:p14="http://schemas.microsoft.com/office/powerpoint/2010/main" val="141532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302185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6742999" y="1896626"/>
            <a:ext cx="4815090" cy="2811118"/>
            <a:chOff x="2205636" y="1189686"/>
            <a:chExt cx="4215117" cy="2811118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2205636" y="1189686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任务三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2620671" y="3292918"/>
              <a:ext cx="3738468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“值班安排表”行显示“组长”的透视</a:t>
              </a: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CB9B2456-1334-87FB-57B6-6589F5B804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695" y="-1153788"/>
            <a:ext cx="8167315" cy="8167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07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3_1_1">
            <a:extLst>
              <a:ext uri="{FF2B5EF4-FFF2-40B4-BE49-F238E27FC236}">
                <a16:creationId xmlns:a16="http://schemas.microsoft.com/office/drawing/2014/main" id="{9C48E522-95C8-42C6-A384-068F361EACC1}"/>
              </a:ext>
            </a:extLst>
          </p:cNvPr>
          <p:cNvSpPr/>
          <p:nvPr/>
        </p:nvSpPr>
        <p:spPr>
          <a:xfrm>
            <a:off x="3121640" y="528141"/>
            <a:ext cx="80329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“值班安排表”行显示“组长”的透视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636F08B-C298-7094-6606-B1FDB6E9CE50}"/>
              </a:ext>
            </a:extLst>
          </p:cNvPr>
          <p:cNvSpPr txBox="1"/>
          <p:nvPr/>
        </p:nvSpPr>
        <p:spPr>
          <a:xfrm>
            <a:off x="835442" y="1371239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4914378-A0A7-4CD1-1554-71B371CA7AB2}"/>
              </a:ext>
            </a:extLst>
          </p:cNvPr>
          <p:cNvSpPr txBox="1"/>
          <p:nvPr/>
        </p:nvSpPr>
        <p:spPr>
          <a:xfrm>
            <a:off x="454103" y="1855859"/>
            <a:ext cx="10902455" cy="1298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）打开“值班安排表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.xlsx”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文件，选择有数据的任意一个单元格，执行“数据→从表格”命令。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53B6543-B802-50D2-4F64-6A2985BDE2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6776" y="2738743"/>
            <a:ext cx="4335586" cy="41192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64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4914378-A0A7-4CD1-1554-71B371CA7AB2}"/>
              </a:ext>
            </a:extLst>
          </p:cNvPr>
          <p:cNvSpPr txBox="1"/>
          <p:nvPr/>
        </p:nvSpPr>
        <p:spPr>
          <a:xfrm>
            <a:off x="1135882" y="1397701"/>
            <a:ext cx="10271923" cy="166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）打开“创建表”对话框，确认“表数据的来源”是“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=$A$1:$G$16”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，不勾选“表包含标题”复选框，单击“确定”按钮。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）执行“开始→将第一行用作标题”命令。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3_1_1">
            <a:extLst>
              <a:ext uri="{FF2B5EF4-FFF2-40B4-BE49-F238E27FC236}">
                <a16:creationId xmlns:a16="http://schemas.microsoft.com/office/drawing/2014/main" id="{1494C64C-AD36-C1D7-B276-E9238E99799D}"/>
              </a:ext>
            </a:extLst>
          </p:cNvPr>
          <p:cNvSpPr/>
          <p:nvPr/>
        </p:nvSpPr>
        <p:spPr>
          <a:xfrm>
            <a:off x="3121640" y="528141"/>
            <a:ext cx="80329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“值班安排表”行显示“组长”的透视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EF2FC99-FA4D-CD1A-7AC0-46627B8794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640" y="3065465"/>
            <a:ext cx="5272405" cy="34582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11301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4914378-A0A7-4CD1-1554-71B371CA7AB2}"/>
              </a:ext>
            </a:extLst>
          </p:cNvPr>
          <p:cNvSpPr txBox="1"/>
          <p:nvPr/>
        </p:nvSpPr>
        <p:spPr>
          <a:xfrm>
            <a:off x="1162516" y="1681786"/>
            <a:ext cx="9703752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4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）全选“组长”列，执行“开始→透视列”命令。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3_1_1">
            <a:extLst>
              <a:ext uri="{FF2B5EF4-FFF2-40B4-BE49-F238E27FC236}">
                <a16:creationId xmlns:a16="http://schemas.microsoft.com/office/drawing/2014/main" id="{D8BAD8E6-F5DE-F9D1-391B-CB824A4C3EEA}"/>
              </a:ext>
            </a:extLst>
          </p:cNvPr>
          <p:cNvSpPr/>
          <p:nvPr/>
        </p:nvSpPr>
        <p:spPr>
          <a:xfrm>
            <a:off x="3121640" y="528141"/>
            <a:ext cx="80329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“值班安排表”行显示“组长”的透视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6AA6C95-398D-0BC2-0248-660FE5311D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295" y="2511467"/>
            <a:ext cx="5429410" cy="40076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2258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4914378-A0A7-4CD1-1554-71B371CA7AB2}"/>
              </a:ext>
            </a:extLst>
          </p:cNvPr>
          <p:cNvSpPr txBox="1"/>
          <p:nvPr/>
        </p:nvSpPr>
        <p:spPr>
          <a:xfrm>
            <a:off x="505568" y="2338734"/>
            <a:ext cx="5726556" cy="2221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5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）打开“透视列”对话框，值列设为“组员工号”，聚合值函数选择“不要聚合”，单击“确定”按钮。执行透视列后的效果如图所示。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3_1_1">
            <a:extLst>
              <a:ext uri="{FF2B5EF4-FFF2-40B4-BE49-F238E27FC236}">
                <a16:creationId xmlns:a16="http://schemas.microsoft.com/office/drawing/2014/main" id="{BFBA28A5-4EFF-3872-A7E9-C0062C672140}"/>
              </a:ext>
            </a:extLst>
          </p:cNvPr>
          <p:cNvSpPr/>
          <p:nvPr/>
        </p:nvSpPr>
        <p:spPr>
          <a:xfrm>
            <a:off x="3121640" y="528141"/>
            <a:ext cx="80329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“值班安排表”行显示“组长”的透视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1D6D49F-06A7-6391-9974-3FEE2719E8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2519" y="2917539"/>
            <a:ext cx="5413913" cy="29062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9928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4914378-A0A7-4CD1-1554-71B371CA7AB2}"/>
              </a:ext>
            </a:extLst>
          </p:cNvPr>
          <p:cNvSpPr txBox="1"/>
          <p:nvPr/>
        </p:nvSpPr>
        <p:spPr>
          <a:xfrm>
            <a:off x="826873" y="1628521"/>
            <a:ext cx="10538253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6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）关闭数据查询器并上载后返回的数据表。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3_1_1">
            <a:extLst>
              <a:ext uri="{FF2B5EF4-FFF2-40B4-BE49-F238E27FC236}">
                <a16:creationId xmlns:a16="http://schemas.microsoft.com/office/drawing/2014/main" id="{094621D1-4427-7DD7-6DA6-075E887E2016}"/>
              </a:ext>
            </a:extLst>
          </p:cNvPr>
          <p:cNvSpPr/>
          <p:nvPr/>
        </p:nvSpPr>
        <p:spPr>
          <a:xfrm>
            <a:off x="3121640" y="528141"/>
            <a:ext cx="80329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“值班安排表”行显示“组长”的透视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C82445C-64D9-2243-64A5-F84291BA8E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7890" y="2591374"/>
            <a:ext cx="5794652" cy="37384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9562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291256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189925" y="1390075"/>
            <a:ext cx="5017409" cy="2962847"/>
            <a:chOff x="-4251465" y="555798"/>
            <a:chExt cx="4215117" cy="2962847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-4251465" y="555798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任务四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-4251465" y="2810759"/>
              <a:ext cx="3978396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值班表行显示“星期几”的透视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A6880EA-7D84-9718-2213-A30E00176B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595" y="380994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749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445" y="-19184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121807" y="293790"/>
            <a:ext cx="69657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值班表行显示“星期几”的透视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945595" y="1342844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370122" y="2340566"/>
            <a:ext cx="7026553" cy="3883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）打开“值班表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.xlsx”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文件，选择有数据的任意一个单元格，执行“数据→从表格”命令。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）打开“创建表”对话框，确认“表数据的来源”是“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=$A$1:$G$16”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，勾选“表包含标题”复选框，单击“确定”按钮。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3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）全选“值班日期”列，执行“转换→透视列”命令。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797DADD0-8342-C9FD-FD9C-9640403FFE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3544" y="1630639"/>
            <a:ext cx="4667250" cy="4838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202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268" y="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635772" y="1927269"/>
            <a:ext cx="8246715" cy="1113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4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）打开“透视列”对话框，值列选择“队员工号”，聚合集函数选择“不要聚合”，单击“确定”按钮。</a:t>
            </a:r>
            <a:endParaRPr lang="en-US" altLang="zh-CN" sz="40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Rectangle 3_1">
            <a:extLst>
              <a:ext uri="{FF2B5EF4-FFF2-40B4-BE49-F238E27FC236}">
                <a16:creationId xmlns:a16="http://schemas.microsoft.com/office/drawing/2014/main" id="{A91BF297-952D-2076-DD79-7082C6836937}"/>
              </a:ext>
            </a:extLst>
          </p:cNvPr>
          <p:cNvSpPr/>
          <p:nvPr/>
        </p:nvSpPr>
        <p:spPr>
          <a:xfrm>
            <a:off x="1121807" y="293790"/>
            <a:ext cx="69657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值班表行显示“星期几”的透视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246B339-A285-8C55-C63F-B21F100C1E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1807" y="3452915"/>
            <a:ext cx="4451350" cy="2006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6737F9D-AD44-B56A-EE63-AC9C3CCFF4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6249" y="3487024"/>
            <a:ext cx="5273040" cy="19316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9156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766081" y="1506684"/>
            <a:ext cx="10591878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5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）关闭数据查询器并上载后返回的数据表，效果如图所示。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Rectangle 3_1">
            <a:extLst>
              <a:ext uri="{FF2B5EF4-FFF2-40B4-BE49-F238E27FC236}">
                <a16:creationId xmlns:a16="http://schemas.microsoft.com/office/drawing/2014/main" id="{BB9315C2-A136-4492-F9BF-9B89C4537329}"/>
              </a:ext>
            </a:extLst>
          </p:cNvPr>
          <p:cNvSpPr/>
          <p:nvPr/>
        </p:nvSpPr>
        <p:spPr>
          <a:xfrm>
            <a:off x="1121807" y="293790"/>
            <a:ext cx="69657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值班表行显示“星期几”的透视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7A16B2F-DAE8-AF5A-AAF5-C2F4AE5C6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2079" y="2227669"/>
            <a:ext cx="6667841" cy="43018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984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34896C3D-F532-487E-97F9-EA39C783BE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2564448" y="-2667000"/>
            <a:ext cx="6858000" cy="12192000"/>
          </a:xfrm>
          <a:prstGeom prst="rect">
            <a:avLst/>
          </a:prstGeom>
        </p:spPr>
      </p:pic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AEA67505-0C3F-454C-AE89-F2DEFA2B36AB}"/>
              </a:ext>
            </a:extLst>
          </p:cNvPr>
          <p:cNvSpPr/>
          <p:nvPr/>
        </p:nvSpPr>
        <p:spPr>
          <a:xfrm rot="20471840">
            <a:off x="6717334" y="1734133"/>
            <a:ext cx="4129698" cy="5850248"/>
          </a:xfrm>
          <a:prstGeom prst="roundRect">
            <a:avLst/>
          </a:prstGeom>
          <a:solidFill>
            <a:schemeClr val="bg1"/>
          </a:solidFill>
          <a:ln w="127000">
            <a:gradFill>
              <a:gsLst>
                <a:gs pos="0">
                  <a:srgbClr val="15AFEF"/>
                </a:gs>
                <a:gs pos="100000">
                  <a:srgbClr val="0D96E1"/>
                </a:gs>
              </a:gsLst>
              <a:lin ang="5400000" scaled="1"/>
            </a:gradFill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07C9F18-B620-44A0-8275-11D6FC316215}"/>
              </a:ext>
            </a:extLst>
          </p:cNvPr>
          <p:cNvGrpSpPr/>
          <p:nvPr/>
        </p:nvGrpSpPr>
        <p:grpSpPr>
          <a:xfrm>
            <a:off x="1069069" y="2068050"/>
            <a:ext cx="3716415" cy="508000"/>
            <a:chOff x="1740257" y="3330222"/>
            <a:chExt cx="3716415" cy="508000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6B95BEC-9902-494A-AFC1-CF54C1DE8048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1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7CD52F2-87E2-4831-B04B-BACFCC867120}"/>
                </a:ext>
              </a:extLst>
            </p:cNvPr>
            <p:cNvSpPr txBox="1"/>
            <p:nvPr/>
          </p:nvSpPr>
          <p:spPr>
            <a:xfrm>
              <a:off x="2494964" y="3375770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任务一  质量评价表的透视表</a:t>
              </a:r>
            </a:p>
          </p:txBody>
        </p:sp>
      </p:grpSp>
      <p:sp>
        <p:nvSpPr>
          <p:cNvPr id="33" name="TextBox 5">
            <a:extLst>
              <a:ext uri="{FF2B5EF4-FFF2-40B4-BE49-F238E27FC236}">
                <a16:creationId xmlns:a16="http://schemas.microsoft.com/office/drawing/2014/main" id="{3E64DC59-FB15-4F21-B81E-A68C8873A0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239" y="906165"/>
            <a:ext cx="481922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CONTENTS</a:t>
            </a:r>
            <a:endParaRPr lang="en-US" altLang="zh-CN" sz="44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7" name="TextBox 5">
            <a:extLst>
              <a:ext uri="{FF2B5EF4-FFF2-40B4-BE49-F238E27FC236}">
                <a16:creationId xmlns:a16="http://schemas.microsoft.com/office/drawing/2014/main" id="{B470F2AB-1C5C-4519-8493-E26C649DA3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8191" y="647328"/>
            <a:ext cx="4819223" cy="8002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600" spc="6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目录</a:t>
            </a:r>
            <a:endParaRPr lang="en-US" altLang="zh-CN" sz="4600" spc="6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9C2D69E-1535-4CB3-B820-E8D61D04F087}"/>
              </a:ext>
            </a:extLst>
          </p:cNvPr>
          <p:cNvGrpSpPr/>
          <p:nvPr/>
        </p:nvGrpSpPr>
        <p:grpSpPr>
          <a:xfrm>
            <a:off x="1062242" y="2985476"/>
            <a:ext cx="3723242" cy="508000"/>
            <a:chOff x="1740257" y="3330222"/>
            <a:chExt cx="3723242" cy="508000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B6F9F8BD-ABB7-47FB-81A5-599FA8BACFD6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2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917299E-687F-49DA-86C9-10081E694CDF}"/>
                </a:ext>
              </a:extLst>
            </p:cNvPr>
            <p:cNvSpPr txBox="1"/>
            <p:nvPr/>
          </p:nvSpPr>
          <p:spPr>
            <a:xfrm>
              <a:off x="2501791" y="3409362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任务二  商品质检表的逆透视列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8F9074D-A2CD-4BA8-A455-F966EAF8C314}"/>
              </a:ext>
            </a:extLst>
          </p:cNvPr>
          <p:cNvGrpSpPr/>
          <p:nvPr/>
        </p:nvGrpSpPr>
        <p:grpSpPr>
          <a:xfrm>
            <a:off x="1062242" y="3898773"/>
            <a:ext cx="3716415" cy="508000"/>
            <a:chOff x="1740257" y="3330222"/>
            <a:chExt cx="3716415" cy="508000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514F2041-6E87-4205-A472-2DB702CA9EBB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3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47AEA48-548C-4828-8DDE-B7BFD79633BB}"/>
                </a:ext>
              </a:extLst>
            </p:cNvPr>
            <p:cNvSpPr txBox="1"/>
            <p:nvPr/>
          </p:nvSpPr>
          <p:spPr>
            <a:xfrm>
              <a:off x="2494964" y="3384167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任务三  “值班安排表”行显示“组长”的透视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D4161EE-AB33-43ED-A81E-8366060AAE05}"/>
              </a:ext>
            </a:extLst>
          </p:cNvPr>
          <p:cNvGrpSpPr/>
          <p:nvPr/>
        </p:nvGrpSpPr>
        <p:grpSpPr>
          <a:xfrm>
            <a:off x="1068569" y="4895339"/>
            <a:ext cx="3716415" cy="508000"/>
            <a:chOff x="1740257" y="3330222"/>
            <a:chExt cx="3716415" cy="508000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540343F8-F5B4-47FC-9C9E-2BD09C60DB28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4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C3571A0-9C0E-4E3D-8FBD-158FF75C76DF}"/>
                </a:ext>
              </a:extLst>
            </p:cNvPr>
            <p:cNvSpPr txBox="1"/>
            <p:nvPr/>
          </p:nvSpPr>
          <p:spPr>
            <a:xfrm>
              <a:off x="2494964" y="3438112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任务四  值班表行显示“星期几”的透视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2CD38A7D-6E74-6610-DC64-8DA525A47F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448" y="-524312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884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291256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189925" y="1390075"/>
            <a:ext cx="5017409" cy="2962847"/>
            <a:chOff x="-4251465" y="555798"/>
            <a:chExt cx="4215117" cy="2962847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-4251465" y="555798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任务五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-4251465" y="2810759"/>
              <a:ext cx="3978396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求各分店平均营业额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A6880EA-7D84-9718-2213-A30E00176B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595" y="380994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434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121807" y="190781"/>
            <a:ext cx="52523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求各分店平均营业额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945595" y="1342844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370122" y="1996829"/>
            <a:ext cx="5850672" cy="4437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）打开“营业额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.xlsx”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文件，选择有数据的任意一个单元格，执行“数据→从表格”命令，创建表格。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）执行“转换→分组依据”命令。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）打开“分组依据”对话框，分组依据选择“所在分店”，新列名为“平均营业额”，操作为“平均值”，列为“营业额（万元）”，单击“确定”按钮。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CDBBD94A-978F-A7C6-6CDA-C3188AE47E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2341" y="2697464"/>
            <a:ext cx="4814472" cy="27889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025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190245" y="1462741"/>
            <a:ext cx="9587243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4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）关闭数据查询器并上载后返回的数据表。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Rectangle 3_1">
            <a:extLst>
              <a:ext uri="{FF2B5EF4-FFF2-40B4-BE49-F238E27FC236}">
                <a16:creationId xmlns:a16="http://schemas.microsoft.com/office/drawing/2014/main" id="{FEF3D69B-B250-8144-2366-E810FE4602E0}"/>
              </a:ext>
            </a:extLst>
          </p:cNvPr>
          <p:cNvSpPr/>
          <p:nvPr/>
        </p:nvSpPr>
        <p:spPr>
          <a:xfrm>
            <a:off x="1121807" y="190781"/>
            <a:ext cx="52523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求各分店平均营业额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8B5074D-8414-6EA9-4F73-7F3BCB9803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0560" y="2410888"/>
            <a:ext cx="6247214" cy="40304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631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291256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189925" y="1390075"/>
            <a:ext cx="5017409" cy="3008926"/>
            <a:chOff x="-4251465" y="555798"/>
            <a:chExt cx="4215117" cy="3008926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-4251465" y="555798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任务六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-4014744" y="2856838"/>
              <a:ext cx="3978396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分组数据求和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A6880EA-7D84-9718-2213-A30E00176B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595" y="380994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399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-18452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分组数据求和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945595" y="1641650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370122" y="2479094"/>
            <a:ext cx="6312311" cy="3329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）打开“计件工资表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.xlsx”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文件，选择有数据的任意一个单元格，执行“数据→从表格”命令。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）打开“创建表”对话框，确认“表数据的来源”是“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=$A$1:$E$13”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，勾选“表包含标题”复选框，单击“确定”按钮。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5416AC3F-F7F3-EFFD-138F-CEBE4FD593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2433" y="2030816"/>
            <a:ext cx="5272405" cy="41078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2816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-3116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190247" y="1307000"/>
            <a:ext cx="9587243" cy="166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3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）执行“添加列→添加自定义列”命令。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4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）打开“添加自定义列”对话框，新列名设为“个人总工资”，自定义列公式为“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=[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计件工资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]+[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基本工资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]+[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加班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Rectangle 3_1">
            <a:extLst>
              <a:ext uri="{FF2B5EF4-FFF2-40B4-BE49-F238E27FC236}">
                <a16:creationId xmlns:a16="http://schemas.microsoft.com/office/drawing/2014/main" id="{07048FCC-16D0-AE34-09B3-D663B35F08A0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分组数据求和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A03E0AB-009E-A306-C770-D3DFD6F76B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6878" y="3143807"/>
            <a:ext cx="5441076" cy="34434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1590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684" y="22105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121807" y="1518565"/>
            <a:ext cx="9457459" cy="2221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5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）全选“个人总工资”列，执行“转换→分组依据”命令。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6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）打开“分组依据”对话框，分组依据包括“分店”，新列名为“分店总工资”，操作为“求和”，柱为“个人总工资”，单击“确定”按钮。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Rectangle 3_1">
            <a:extLst>
              <a:ext uri="{FF2B5EF4-FFF2-40B4-BE49-F238E27FC236}">
                <a16:creationId xmlns:a16="http://schemas.microsoft.com/office/drawing/2014/main" id="{1EF532AD-7F3D-C020-910E-72738EFB2E57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分组数据求和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A892B08-23DC-42BE-FE7A-D42C3611D5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8593" y="3618582"/>
            <a:ext cx="6774749" cy="30486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72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734" y="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800061" y="1342844"/>
            <a:ext cx="10591878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7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）关闭数据查询器并上载后返回的数据表。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Rectangle 3_1">
            <a:extLst>
              <a:ext uri="{FF2B5EF4-FFF2-40B4-BE49-F238E27FC236}">
                <a16:creationId xmlns:a16="http://schemas.microsoft.com/office/drawing/2014/main" id="{33A3BA71-04D3-E2D6-FD8E-C74DAAA57CB3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分组数据求和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D59F9CD-40A7-D44D-64ED-9FB8C84508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8013" y="2124417"/>
            <a:ext cx="6655973" cy="44575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419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291256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189925" y="1390075"/>
            <a:ext cx="5017409" cy="2911275"/>
            <a:chOff x="-4251465" y="555798"/>
            <a:chExt cx="4215117" cy="2911275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-4251465" y="555798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任务七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-4014744" y="2759187"/>
              <a:ext cx="3978396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计算商品的平均出货量和营业额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A6880EA-7D84-9718-2213-A30E00176B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595" y="380994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66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445" y="-19184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059663" y="283883"/>
            <a:ext cx="68858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计算商品的平均出货量和营业额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945595" y="1342844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383365" y="2652483"/>
            <a:ext cx="6312311" cy="3329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）打开“分店出货量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.xlsx”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文件，选择有数据的任意一个单元格，执行“数据→从表格”命令。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）打开“创建表”对话框，确认“表数据的来源”是“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=$A$1:$D$25”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复习，勾选“表包含标题”复选框，单击“确定”按钮。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F83FC3EC-6B18-DC9C-DC7E-406E38F4D9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5676" y="2340566"/>
            <a:ext cx="5271135" cy="40360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06189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34896C3D-F532-487E-97F9-EA39C783BE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2560468" y="-2667000"/>
            <a:ext cx="6858000" cy="12192000"/>
          </a:xfrm>
          <a:prstGeom prst="rect">
            <a:avLst/>
          </a:prstGeom>
        </p:spPr>
      </p:pic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AEA67505-0C3F-454C-AE89-F2DEFA2B36AB}"/>
              </a:ext>
            </a:extLst>
          </p:cNvPr>
          <p:cNvSpPr/>
          <p:nvPr/>
        </p:nvSpPr>
        <p:spPr>
          <a:xfrm rot="20471840">
            <a:off x="6717334" y="1734133"/>
            <a:ext cx="4129698" cy="5850248"/>
          </a:xfrm>
          <a:prstGeom prst="roundRect">
            <a:avLst/>
          </a:prstGeom>
          <a:solidFill>
            <a:schemeClr val="bg1"/>
          </a:solidFill>
          <a:ln w="127000">
            <a:gradFill>
              <a:gsLst>
                <a:gs pos="0">
                  <a:srgbClr val="15AFEF"/>
                </a:gs>
                <a:gs pos="100000">
                  <a:srgbClr val="0D96E1"/>
                </a:gs>
              </a:gsLst>
              <a:lin ang="5400000" scaled="1"/>
            </a:gradFill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07C9F18-B620-44A0-8275-11D6FC316215}"/>
              </a:ext>
            </a:extLst>
          </p:cNvPr>
          <p:cNvGrpSpPr/>
          <p:nvPr/>
        </p:nvGrpSpPr>
        <p:grpSpPr>
          <a:xfrm>
            <a:off x="1030892" y="2207164"/>
            <a:ext cx="3716415" cy="508000"/>
            <a:chOff x="1740257" y="3330222"/>
            <a:chExt cx="3716415" cy="508000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6B95BEC-9902-494A-AFC1-CF54C1DE8048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5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7CD52F2-87E2-4831-B04B-BACFCC867120}"/>
                </a:ext>
              </a:extLst>
            </p:cNvPr>
            <p:cNvSpPr txBox="1"/>
            <p:nvPr/>
          </p:nvSpPr>
          <p:spPr>
            <a:xfrm>
              <a:off x="2494964" y="3375770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任务五  求各分店平均营业额</a:t>
              </a:r>
            </a:p>
          </p:txBody>
        </p:sp>
      </p:grpSp>
      <p:sp>
        <p:nvSpPr>
          <p:cNvPr id="33" name="TextBox 5">
            <a:extLst>
              <a:ext uri="{FF2B5EF4-FFF2-40B4-BE49-F238E27FC236}">
                <a16:creationId xmlns:a16="http://schemas.microsoft.com/office/drawing/2014/main" id="{3E64DC59-FB15-4F21-B81E-A68C8873A0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239" y="906165"/>
            <a:ext cx="481922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CONTENTS</a:t>
            </a:r>
            <a:endParaRPr lang="en-US" altLang="zh-CN" sz="44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7" name="TextBox 5">
            <a:extLst>
              <a:ext uri="{FF2B5EF4-FFF2-40B4-BE49-F238E27FC236}">
                <a16:creationId xmlns:a16="http://schemas.microsoft.com/office/drawing/2014/main" id="{B470F2AB-1C5C-4519-8493-E26C649DA3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5018" y="424494"/>
            <a:ext cx="4819223" cy="8002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600" spc="6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目录</a:t>
            </a:r>
            <a:endParaRPr lang="en-US" altLang="zh-CN" sz="4600" spc="6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9C2D69E-1535-4CB3-B820-E8D61D04F087}"/>
              </a:ext>
            </a:extLst>
          </p:cNvPr>
          <p:cNvGrpSpPr/>
          <p:nvPr/>
        </p:nvGrpSpPr>
        <p:grpSpPr>
          <a:xfrm>
            <a:off x="1055415" y="3369097"/>
            <a:ext cx="3723242" cy="508000"/>
            <a:chOff x="1740257" y="3330222"/>
            <a:chExt cx="3723242" cy="508000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B6F9F8BD-ABB7-47FB-81A5-599FA8BACFD6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6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917299E-687F-49DA-86C9-10081E694CDF}"/>
                </a:ext>
              </a:extLst>
            </p:cNvPr>
            <p:cNvSpPr txBox="1"/>
            <p:nvPr/>
          </p:nvSpPr>
          <p:spPr>
            <a:xfrm>
              <a:off x="2501791" y="3409362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任务六  分组数据求和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8F9074D-A2CD-4BA8-A455-F966EAF8C314}"/>
              </a:ext>
            </a:extLst>
          </p:cNvPr>
          <p:cNvGrpSpPr/>
          <p:nvPr/>
        </p:nvGrpSpPr>
        <p:grpSpPr>
          <a:xfrm>
            <a:off x="1069069" y="4726197"/>
            <a:ext cx="3716415" cy="508000"/>
            <a:chOff x="1740257" y="3330222"/>
            <a:chExt cx="3716415" cy="508000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514F2041-6E87-4205-A472-2DB702CA9EBB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7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47AEA48-548C-4828-8DDE-B7BFD79633BB}"/>
                </a:ext>
              </a:extLst>
            </p:cNvPr>
            <p:cNvSpPr txBox="1"/>
            <p:nvPr/>
          </p:nvSpPr>
          <p:spPr>
            <a:xfrm>
              <a:off x="2494964" y="3384167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任务七  计算商品的平均出货量和营业额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2CD38A7D-6E74-6610-DC64-8DA525A47F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183" y="-53319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155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-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370122" y="1793969"/>
            <a:ext cx="5601170" cy="4437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）执行“开始→分组依据”命令。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4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分组依据”对话框，分组依据包括“分店”、“商品”；新建列名为“平均出货量”，操作为“平均值”，柱为“出货量”；再添加聚合新建列名为“营业额求和”，操作为“求和”，柱为“营业额”，完成设置后单击“确定”按钮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Rectangle 3_1">
            <a:extLst>
              <a:ext uri="{FF2B5EF4-FFF2-40B4-BE49-F238E27FC236}">
                <a16:creationId xmlns:a16="http://schemas.microsoft.com/office/drawing/2014/main" id="{040FD5D7-162F-8B3E-8735-0080720861A9}"/>
              </a:ext>
            </a:extLst>
          </p:cNvPr>
          <p:cNvSpPr/>
          <p:nvPr/>
        </p:nvSpPr>
        <p:spPr>
          <a:xfrm>
            <a:off x="1059663" y="283883"/>
            <a:ext cx="68858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计算商品的平均出货量和营业额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82D982B-4024-72CE-25B3-64B024296E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1114" y="2148726"/>
            <a:ext cx="5341822" cy="37796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81862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-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124724" y="1276992"/>
            <a:ext cx="5601170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5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）完成“分组依据”操作后的效果。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Rectangle 3_1">
            <a:extLst>
              <a:ext uri="{FF2B5EF4-FFF2-40B4-BE49-F238E27FC236}">
                <a16:creationId xmlns:a16="http://schemas.microsoft.com/office/drawing/2014/main" id="{040FD5D7-162F-8B3E-8735-0080720861A9}"/>
              </a:ext>
            </a:extLst>
          </p:cNvPr>
          <p:cNvSpPr/>
          <p:nvPr/>
        </p:nvSpPr>
        <p:spPr>
          <a:xfrm>
            <a:off x="1059663" y="283883"/>
            <a:ext cx="68858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计算商品的平均出货量和营业额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6C764A0-938B-CD0F-0AAC-10036A9257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6966" y="2188675"/>
            <a:ext cx="6884037" cy="45152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63100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-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124723" y="1276992"/>
            <a:ext cx="7353451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6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）关闭数据查询器并上载后返回的数据表。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Rectangle 3_1">
            <a:extLst>
              <a:ext uri="{FF2B5EF4-FFF2-40B4-BE49-F238E27FC236}">
                <a16:creationId xmlns:a16="http://schemas.microsoft.com/office/drawing/2014/main" id="{040FD5D7-162F-8B3E-8735-0080720861A9}"/>
              </a:ext>
            </a:extLst>
          </p:cNvPr>
          <p:cNvSpPr/>
          <p:nvPr/>
        </p:nvSpPr>
        <p:spPr>
          <a:xfrm>
            <a:off x="1059663" y="283883"/>
            <a:ext cx="68858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计算商品的平均出货量和营业额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907B761-D345-B5E0-1390-8F89162892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4908" y="2253352"/>
            <a:ext cx="6137768" cy="40430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72410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-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160234" y="1521442"/>
            <a:ext cx="7992644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7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）进行数字格式设置，平均出货量设置为两位小数。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Rectangle 3_1">
            <a:extLst>
              <a:ext uri="{FF2B5EF4-FFF2-40B4-BE49-F238E27FC236}">
                <a16:creationId xmlns:a16="http://schemas.microsoft.com/office/drawing/2014/main" id="{040FD5D7-162F-8B3E-8735-0080720861A9}"/>
              </a:ext>
            </a:extLst>
          </p:cNvPr>
          <p:cNvSpPr/>
          <p:nvPr/>
        </p:nvSpPr>
        <p:spPr>
          <a:xfrm>
            <a:off x="1059663" y="283883"/>
            <a:ext cx="68858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计算商品的平均出货量和营业额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9E526E2-786E-E45B-541F-F20520EC95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1769" y="2493383"/>
            <a:ext cx="7888462" cy="38619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1460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302185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CD65B86A-4F51-4564-851B-F919A43F515F}"/>
              </a:ext>
            </a:extLst>
          </p:cNvPr>
          <p:cNvSpPr/>
          <p:nvPr/>
        </p:nvSpPr>
        <p:spPr>
          <a:xfrm>
            <a:off x="4954126" y="2176623"/>
            <a:ext cx="7131286" cy="2176338"/>
          </a:xfrm>
          <a:prstGeom prst="ellipse">
            <a:avLst/>
          </a:prstGeom>
          <a:noFill/>
          <a:ln>
            <a:noFill/>
          </a:ln>
          <a:effectLst>
            <a:innerShdw blurRad="254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6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字魂59号-创粗黑" panose="00000500000000000000" pitchFamily="2" charset="-122"/>
              </a:rPr>
              <a:t>思考与练习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99B6D93-2642-D4A5-A3CF-0FBF4E46FF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66" y="1697128"/>
            <a:ext cx="5126899" cy="375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33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_1_1">
            <a:extLst>
              <a:ext uri="{FF2B5EF4-FFF2-40B4-BE49-F238E27FC236}">
                <a16:creationId xmlns:a16="http://schemas.microsoft.com/office/drawing/2014/main" id="{87188F20-9F3F-4CBE-90FF-52D9FDB329F4}"/>
              </a:ext>
            </a:extLst>
          </p:cNvPr>
          <p:cNvSpPr/>
          <p:nvPr/>
        </p:nvSpPr>
        <p:spPr>
          <a:xfrm>
            <a:off x="7852054" y="383459"/>
            <a:ext cx="30059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思考与练习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953F23C-E12E-E57F-A1BE-A858A2CF90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018" y="2248269"/>
            <a:ext cx="9723963" cy="344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69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E0F251F2-8D81-41D7-9D9E-4DADD507DF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215" y="0"/>
            <a:ext cx="4571570" cy="6858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2C6EAFD8-2352-49D0-B59C-3745BB1154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B0CD502D-DC99-4EA8-9B01-172DC5CD572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5" b="3889"/>
          <a:stretch/>
        </p:blipFill>
        <p:spPr>
          <a:xfrm>
            <a:off x="0" y="266700"/>
            <a:ext cx="4445208" cy="65913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52C01913-98BD-4115-AB30-2813F7544F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C8C63BED-D2E0-4BBA-9B40-1F3B9120DC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0" y="5349610"/>
            <a:ext cx="1587189" cy="1494831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9A3AD242-6392-494E-9FC2-21EAF4A64B8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5"/>
          <a:stretch/>
        </p:blipFill>
        <p:spPr>
          <a:xfrm>
            <a:off x="-1" y="668283"/>
            <a:ext cx="6432203" cy="5846817"/>
          </a:xfrm>
          <a:prstGeom prst="rect">
            <a:avLst/>
          </a:prstGeom>
        </p:spPr>
      </p:pic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0F9C2B1B-6078-4289-B17F-4B576211BF28}"/>
              </a:ext>
            </a:extLst>
          </p:cNvPr>
          <p:cNvSpPr/>
          <p:nvPr/>
        </p:nvSpPr>
        <p:spPr>
          <a:xfrm>
            <a:off x="6057942" y="3063550"/>
            <a:ext cx="5880862" cy="997600"/>
          </a:xfrm>
          <a:custGeom>
            <a:avLst/>
            <a:gdLst>
              <a:gd name="connsiteX0" fmla="*/ 0 w 2790557"/>
              <a:gd name="connsiteY0" fmla="*/ 0 h 473376"/>
              <a:gd name="connsiteX1" fmla="*/ 2553869 w 2790557"/>
              <a:gd name="connsiteY1" fmla="*/ 0 h 473376"/>
              <a:gd name="connsiteX2" fmla="*/ 2790557 w 2790557"/>
              <a:gd name="connsiteY2" fmla="*/ 236688 h 473376"/>
              <a:gd name="connsiteX3" fmla="*/ 2553869 w 2790557"/>
              <a:gd name="connsiteY3" fmla="*/ 473376 h 473376"/>
              <a:gd name="connsiteX4" fmla="*/ 0 w 2790557"/>
              <a:gd name="connsiteY4" fmla="*/ 473376 h 473376"/>
              <a:gd name="connsiteX5" fmla="*/ 0 w 2790557"/>
              <a:gd name="connsiteY5" fmla="*/ 0 h 473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90557" h="473376">
                <a:moveTo>
                  <a:pt x="0" y="0"/>
                </a:moveTo>
                <a:lnTo>
                  <a:pt x="2553869" y="0"/>
                </a:lnTo>
                <a:cubicBezTo>
                  <a:pt x="2684588" y="0"/>
                  <a:pt x="2790557" y="105969"/>
                  <a:pt x="2790557" y="236688"/>
                </a:cubicBezTo>
                <a:cubicBezTo>
                  <a:pt x="2790557" y="367407"/>
                  <a:pt x="2684588" y="473376"/>
                  <a:pt x="2553869" y="473376"/>
                </a:cubicBezTo>
                <a:lnTo>
                  <a:pt x="0" y="47337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spc="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字魂59号-创粗黑" panose="00000500000000000000" pitchFamily="2" charset="-122"/>
              </a:rPr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241946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302185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6742999" y="1896626"/>
            <a:ext cx="4815090" cy="2811118"/>
            <a:chOff x="2205636" y="1189686"/>
            <a:chExt cx="4215117" cy="2811118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2205636" y="1189686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任务一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2620671" y="3292918"/>
              <a:ext cx="3646771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质量评价表的透视表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D9431935-0422-9FE2-7B99-F673AED24B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86" y="89398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575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id="{EF33634D-7491-392D-A1E7-5069DDA15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6653927" cy="3566744"/>
          </a:xfrm>
          <a:prstGeom prst="rect">
            <a:avLst/>
          </a:prstGeom>
        </p:spPr>
      </p:pic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5728293" y="384998"/>
            <a:ext cx="52629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质量评价表的透视表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698997" y="1670077"/>
            <a:ext cx="967815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380077" y="2377025"/>
            <a:ext cx="10095573" cy="2221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1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）打开“质量评价表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.xlsx”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文件。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2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）单击任意一个有数据的单元格，执行“数据→从表格”命令。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3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）打开“创建表”对话框，确认“表数据的来源”是“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=$A$1:$C$25”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，勾选“表包含标题”复选框。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D3A706B-C9A2-7D1A-46C3-B3CCB715EDE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8646" t="53147" r="10741" b="10968"/>
          <a:stretch>
            <a:fillRect/>
          </a:stretch>
        </p:blipFill>
        <p:spPr>
          <a:xfrm>
            <a:off x="5319920" y="4162458"/>
            <a:ext cx="3193765" cy="24012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252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id="{EF33634D-7491-392D-A1E7-5069DDA15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7601"/>
            <a:ext cx="6653927" cy="3566744"/>
          </a:xfrm>
          <a:prstGeom prst="rect">
            <a:avLst/>
          </a:prstGeom>
        </p:spPr>
      </p:pic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5701659" y="326165"/>
            <a:ext cx="52629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质量评价表的透视表</a:t>
            </a: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E4F5ED6-16D3-1036-37D3-DB59DC313AE1}"/>
              </a:ext>
            </a:extLst>
          </p:cNvPr>
          <p:cNvSpPr txBox="1"/>
          <p:nvPr/>
        </p:nvSpPr>
        <p:spPr>
          <a:xfrm>
            <a:off x="694979" y="1241265"/>
            <a:ext cx="8644329" cy="166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4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）选中“质量评项”列，执行“转换→透视列”命令。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5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）打开“透视列”对话框，“值列”选择“评定分值”。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6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）关闭数据查询器并上载后返回的数据表。最终效果如图。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36A96A9-C2AD-5421-C53D-F1122C277B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3712" y="3054688"/>
            <a:ext cx="5244575" cy="36622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4253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291256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189925" y="1390075"/>
            <a:ext cx="5017409" cy="2911275"/>
            <a:chOff x="-4251465" y="555798"/>
            <a:chExt cx="4215117" cy="2911275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-4251465" y="555798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任务二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-4083096" y="2759187"/>
              <a:ext cx="3978396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商品质检表的逆透视列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A6880EA-7D84-9718-2213-A30E00176B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595" y="380994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27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C416172-AB84-DFBF-3580-743BAD27EC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44883" y="219293"/>
            <a:ext cx="58272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商品质检表的逆透视列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301622" y="1269117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5516271" y="2263716"/>
            <a:ext cx="6278880" cy="33530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）打开“商品质检表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.xlsx”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文件，选择有数据的任意一个单元格，执行“数据→从表格”命令。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）打开“创建表”对话框，确认“表数据的来源”是“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=$A$1:$G$7”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，勾选“表包含标题”复选框。</a:t>
            </a:r>
            <a:endParaRPr lang="en-US" altLang="zh-CN" dirty="0">
              <a:solidFill>
                <a:srgbClr val="000000"/>
              </a:solidFill>
              <a:latin typeface="E-BZ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D03361F-67FE-31BE-4B7F-A7A0C6D49F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911" y="2695575"/>
            <a:ext cx="4615180" cy="29787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47414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C416172-AB84-DFBF-3580-743BAD27EC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818795" y="1334670"/>
            <a:ext cx="9816653" cy="166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）进入查询编辑器，全选“商品编号”列，执行“转换→逆透视列→逆透视其他列”命令。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4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）关闭数据查询器并上载后返回的数据表。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3_1">
            <a:extLst>
              <a:ext uri="{FF2B5EF4-FFF2-40B4-BE49-F238E27FC236}">
                <a16:creationId xmlns:a16="http://schemas.microsoft.com/office/drawing/2014/main" id="{6D3C9793-B5CB-D4D6-BB0B-1F88E0D883F0}"/>
              </a:ext>
            </a:extLst>
          </p:cNvPr>
          <p:cNvSpPr/>
          <p:nvPr/>
        </p:nvSpPr>
        <p:spPr>
          <a:xfrm>
            <a:off x="144883" y="219293"/>
            <a:ext cx="58272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商品质检表的逆透视列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67738BD-E8CA-CF61-BFEB-518A39F6E3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2598" y="3094037"/>
            <a:ext cx="4819650" cy="3365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98362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D2FB7"/>
      </a:accent1>
      <a:accent2>
        <a:srgbClr val="2066E9"/>
      </a:accent2>
      <a:accent3>
        <a:srgbClr val="FFFFFF"/>
      </a:accent3>
      <a:accent4>
        <a:srgbClr val="1750E4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0D2FB7"/>
    </a:accent1>
    <a:accent2>
      <a:srgbClr val="2066E9"/>
    </a:accent2>
    <a:accent3>
      <a:srgbClr val="FFFFFF"/>
    </a:accent3>
    <a:accent4>
      <a:srgbClr val="1750E4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845</TotalTime>
  <Words>1181</Words>
  <Application>Microsoft Office PowerPoint</Application>
  <PresentationFormat>宽屏</PresentationFormat>
  <Paragraphs>106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E-BZ</vt:lpstr>
      <vt:lpstr>等线</vt:lpstr>
      <vt:lpstr>等线 Light</vt:lpstr>
      <vt:lpstr>黑体</vt:lpstr>
      <vt:lpstr>字魂59号-创粗黑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林 晨蕾</dc:creator>
  <cp:lastModifiedBy>li yuting</cp:lastModifiedBy>
  <cp:revision>427</cp:revision>
  <dcterms:created xsi:type="dcterms:W3CDTF">2019-09-07T02:50:33Z</dcterms:created>
  <dcterms:modified xsi:type="dcterms:W3CDTF">2023-07-10T07:47:04Z</dcterms:modified>
</cp:coreProperties>
</file>